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58" r:id="rId1"/>
  </p:sldMasterIdLst>
  <p:notesMasterIdLst>
    <p:notesMasterId r:id="rId3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92" r:id="rId34"/>
  </p:sldIdLst>
  <p:sldSz cx="9144000" cy="5143500" type="screen16x9"/>
  <p:notesSz cx="6858000" cy="9144000"/>
  <p:embeddedFontLst>
    <p:embeddedFont>
      <p:font typeface="Georgia" panose="02040502050405020303" pitchFamily="18" charset="0"/>
      <p:regular r:id="rId36"/>
      <p:bold r:id="rId37"/>
      <p:italic r:id="rId38"/>
      <p:boldItalic r:id="rId39"/>
    </p:embeddedFont>
    <p:embeddedFont>
      <p:font typeface="Playfair Display" panose="02020500000000000000" charset="0"/>
      <p:regular r:id="rId40"/>
      <p:bold r:id="rId41"/>
      <p:italic r:id="rId42"/>
      <p:boldItalic r:id="rId43"/>
    </p:embeddedFont>
    <p:embeddedFont>
      <p:font typeface="PT Serif" panose="02020500000000000000" charset="0"/>
      <p:regular r:id="rId44"/>
      <p:bold r:id="rId45"/>
      <p:italic r:id="rId46"/>
      <p:boldItalic r:id="rId4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F254B5CA-B07C-48F5-8DA7-0AB12E15C8FA}">
  <a:tblStyle styleId="{F254B5CA-B07C-48F5-8DA7-0AB12E15C8FA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43" d="100"/>
          <a:sy n="143" d="100"/>
        </p:scale>
        <p:origin x="68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4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7.fntdata"/><Relationship Id="rId47" Type="http://schemas.openxmlformats.org/officeDocument/2006/relationships/font" Target="fonts/font12.fntdata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2.fntdata"/><Relationship Id="rId40" Type="http://schemas.openxmlformats.org/officeDocument/2006/relationships/font" Target="fonts/font5.fntdata"/><Relationship Id="rId45" Type="http://schemas.openxmlformats.org/officeDocument/2006/relationships/font" Target="fonts/font10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1.fntdata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43" Type="http://schemas.openxmlformats.org/officeDocument/2006/relationships/font" Target="fonts/font8.fntdata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3.fntdata"/><Relationship Id="rId46" Type="http://schemas.openxmlformats.org/officeDocument/2006/relationships/font" Target="fonts/font11.fntdata"/><Relationship Id="rId20" Type="http://schemas.openxmlformats.org/officeDocument/2006/relationships/slide" Target="slides/slide19.xml"/><Relationship Id="rId41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" name="Google Shape;50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g19a53c29c52_0_1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9" name="Google Shape;209;g19a53c29c52_0_1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g1707b5e24b9_0_3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5" name="Google Shape;225;g1707b5e24b9_0_3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g1702fe65155_0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4" name="Google Shape;234;g1702fe65155_0_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g19a53c29c52_0_2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3" name="Google Shape;253;g19a53c29c52_0_2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g19d096ba25c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2" name="Google Shape;262;g19d096ba25c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g19a53c29c52_0_2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0" name="Google Shape;270;g19a53c29c52_0_2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g19a53c29c52_0_2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1" name="Google Shape;281;g19a53c29c52_0_2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g19a53c29c52_0_2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3" name="Google Shape;293;g19a53c29c52_0_2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g19a53c29c52_0_2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2" name="Google Shape;302;g19a53c29c52_0_29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g1997f8de06c_0_1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3" name="Google Shape;313;g1997f8de06c_0_1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1707b5e24b9_0_1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g1707b5e24b9_0_1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g19a53c29c52_0_3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0" name="Google Shape;320;g19a53c29c52_0_3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g1707b5e24b9_0_3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7" name="Google Shape;327;g1707b5e24b9_0_3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g1707b5e24b9_0_7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8" name="Google Shape;338;g1707b5e24b9_0_7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g19b5e0e22f4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6" name="Google Shape;346;g19b5e0e22f4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g19b5e0e22f4_0_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4" name="Google Shape;354;g19b5e0e22f4_0_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g19b5e0e22f4_0_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2" name="Google Shape;362;g19b5e0e22f4_0_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g19b5e0e22f4_0_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0" name="Google Shape;370;g19b5e0e22f4_0_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g19b5e0e22f4_0_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8" name="Google Shape;378;g19b5e0e22f4_0_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g19b5e0e22f4_0_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6" name="Google Shape;386;g19b5e0e22f4_0_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Google Shape;393;g19b91e995ee_0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4" name="Google Shape;394;g19b91e995ee_0_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17695be3c09_0_12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g17695be3c09_0_12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Google Shape;405;g19b5e0e22f4_0_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6" name="Google Shape;406;g19b5e0e22f4_0_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Google Shape;413;g19b5e0e22f4_0_1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4" name="Google Shape;414;g19b5e0e22f4_0_10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g19b5e0e22f4_0_1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2" name="Google Shape;422;g19b5e0e22f4_0_1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gb679f0114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1" name="Google Shape;471;gb679f0114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1707b5e24b9_0_20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Google Shape;73;g1707b5e24b9_0_20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1707b5e24b9_0_1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" name="Google Shape;108;g1707b5e24b9_0_1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1997f8de06c_0_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1" name="Google Shape;141;g1997f8de06c_0_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19d096ba25c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9" name="Google Shape;179;g19d096ba25c_0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g19a53c29c52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7" name="Google Shape;187;g19a53c29c52_0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g1707b5e24b9_0_1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5" name="Google Shape;195;g1707b5e24b9_0_1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bg>
      <p:bgPr>
        <a:solidFill>
          <a:srgbClr val="000000"/>
        </a:solidFill>
        <a:effectLst/>
      </p:bgPr>
    </p:bg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1768800" y="1991813"/>
            <a:ext cx="5606400" cy="115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buNone/>
              <a:defRPr sz="1300">
                <a:solidFill>
                  <a:schemeClr val="dk1"/>
                </a:solidFill>
              </a:defRPr>
            </a:lvl1pPr>
            <a:lvl2pPr lvl="1" algn="r" rtl="0">
              <a:buNone/>
              <a:defRPr sz="1300">
                <a:solidFill>
                  <a:schemeClr val="dk1"/>
                </a:solidFill>
              </a:defRPr>
            </a:lvl2pPr>
            <a:lvl3pPr lvl="2" algn="r" rtl="0">
              <a:buNone/>
              <a:defRPr sz="1300">
                <a:solidFill>
                  <a:schemeClr val="dk1"/>
                </a:solidFill>
              </a:defRPr>
            </a:lvl3pPr>
            <a:lvl4pPr lvl="3" algn="r" rtl="0">
              <a:buNone/>
              <a:defRPr sz="1300">
                <a:solidFill>
                  <a:schemeClr val="dk1"/>
                </a:solidFill>
              </a:defRPr>
            </a:lvl4pPr>
            <a:lvl5pPr lvl="4" algn="r" rtl="0">
              <a:buNone/>
              <a:defRPr sz="1300">
                <a:solidFill>
                  <a:schemeClr val="dk1"/>
                </a:solidFill>
              </a:defRPr>
            </a:lvl5pPr>
            <a:lvl6pPr lvl="5" algn="r" rtl="0">
              <a:buNone/>
              <a:defRPr sz="1300">
                <a:solidFill>
                  <a:schemeClr val="dk1"/>
                </a:solidFill>
              </a:defRPr>
            </a:lvl6pPr>
            <a:lvl7pPr lvl="6" algn="r" rtl="0">
              <a:buNone/>
              <a:defRPr sz="1300">
                <a:solidFill>
                  <a:schemeClr val="dk1"/>
                </a:solidFill>
              </a:defRPr>
            </a:lvl7pPr>
            <a:lvl8pPr lvl="7" algn="r" rtl="0">
              <a:buNone/>
              <a:defRPr sz="1300">
                <a:solidFill>
                  <a:schemeClr val="dk1"/>
                </a:solidFill>
              </a:defRPr>
            </a:lvl8pPr>
            <a:lvl9pPr lvl="8" algn="r" rtl="0">
              <a:buNone/>
              <a:defRPr sz="1300">
                <a:solidFill>
                  <a:schemeClr val="dk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black">
  <p:cSld name="BLANK_1">
    <p:bg>
      <p:bgPr>
        <a:solidFill>
          <a:srgbClr val="000000"/>
        </a:solidFill>
        <a:effectLst/>
      </p:bgPr>
    </p:bg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4297650" y="441983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TITLE_1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 txBox="1">
            <a:spLocks noGrp="1"/>
          </p:cNvSpPr>
          <p:nvPr>
            <p:ph type="ctrTitle"/>
          </p:nvPr>
        </p:nvSpPr>
        <p:spPr>
          <a:xfrm>
            <a:off x="1619700" y="1583344"/>
            <a:ext cx="5904600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subTitle" idx="1"/>
          </p:nvPr>
        </p:nvSpPr>
        <p:spPr>
          <a:xfrm>
            <a:off x="1619700" y="2840060"/>
            <a:ext cx="59046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Playfair Display"/>
              <a:buNone/>
              <a:defRPr i="1">
                <a:solidFill>
                  <a:srgbClr val="666666"/>
                </a:solidFill>
                <a:highlight>
                  <a:srgbClr val="F3F3F3"/>
                </a:highlight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3000"/>
              <a:buFont typeface="Playfair Display"/>
              <a:buNone/>
              <a:defRPr sz="3000" i="1">
                <a:solidFill>
                  <a:srgbClr val="666666"/>
                </a:solidFill>
                <a:highlight>
                  <a:srgbClr val="F3F3F3"/>
                </a:highlight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3000"/>
              <a:buFont typeface="Playfair Display"/>
              <a:buNone/>
              <a:defRPr sz="3000" i="1">
                <a:solidFill>
                  <a:srgbClr val="666666"/>
                </a:solidFill>
                <a:highlight>
                  <a:srgbClr val="F3F3F3"/>
                </a:highlight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3000"/>
              <a:buFont typeface="Playfair Display"/>
              <a:buNone/>
              <a:defRPr sz="3000" i="1">
                <a:solidFill>
                  <a:srgbClr val="666666"/>
                </a:solidFill>
                <a:highlight>
                  <a:srgbClr val="F3F3F3"/>
                </a:highlight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3000"/>
              <a:buFont typeface="Playfair Display"/>
              <a:buNone/>
              <a:defRPr sz="3000" i="1">
                <a:solidFill>
                  <a:srgbClr val="666666"/>
                </a:solidFill>
                <a:highlight>
                  <a:srgbClr val="F3F3F3"/>
                </a:highlight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3000"/>
              <a:buFont typeface="Playfair Display"/>
              <a:buNone/>
              <a:defRPr sz="3000" i="1">
                <a:solidFill>
                  <a:srgbClr val="666666"/>
                </a:solidFill>
                <a:highlight>
                  <a:srgbClr val="F3F3F3"/>
                </a:highlight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3000"/>
              <a:buFont typeface="Playfair Display"/>
              <a:buNone/>
              <a:defRPr sz="3000" i="1">
                <a:solidFill>
                  <a:srgbClr val="666666"/>
                </a:solidFill>
                <a:highlight>
                  <a:srgbClr val="F3F3F3"/>
                </a:highlight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3000"/>
              <a:buFont typeface="Playfair Display"/>
              <a:buNone/>
              <a:defRPr sz="3000" i="1">
                <a:solidFill>
                  <a:srgbClr val="666666"/>
                </a:solidFill>
                <a:highlight>
                  <a:srgbClr val="F3F3F3"/>
                </a:highlight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3000"/>
              <a:buFont typeface="Playfair Display"/>
              <a:buNone/>
              <a:defRPr sz="3000" i="1">
                <a:solidFill>
                  <a:srgbClr val="666666"/>
                </a:solidFill>
                <a:highlight>
                  <a:srgbClr val="F3F3F3"/>
                </a:highlight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sldNum" idx="12"/>
          </p:nvPr>
        </p:nvSpPr>
        <p:spPr>
          <a:xfrm>
            <a:off x="8395300" y="454768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buNone/>
              <a:defRPr sz="1400" b="1">
                <a:solidFill>
                  <a:srgbClr val="434343"/>
                </a:solidFill>
              </a:defRPr>
            </a:lvl1pPr>
            <a:lvl2pPr lvl="1" rtl="0">
              <a:buNone/>
              <a:defRPr sz="1400" b="1">
                <a:solidFill>
                  <a:srgbClr val="434343"/>
                </a:solidFill>
              </a:defRPr>
            </a:lvl2pPr>
            <a:lvl3pPr lvl="2" rtl="0">
              <a:buNone/>
              <a:defRPr sz="1400" b="1">
                <a:solidFill>
                  <a:srgbClr val="434343"/>
                </a:solidFill>
              </a:defRPr>
            </a:lvl3pPr>
            <a:lvl4pPr lvl="3" rtl="0">
              <a:buNone/>
              <a:defRPr sz="1400" b="1">
                <a:solidFill>
                  <a:srgbClr val="434343"/>
                </a:solidFill>
              </a:defRPr>
            </a:lvl4pPr>
            <a:lvl5pPr lvl="4" rtl="0">
              <a:buNone/>
              <a:defRPr sz="1400" b="1">
                <a:solidFill>
                  <a:srgbClr val="434343"/>
                </a:solidFill>
              </a:defRPr>
            </a:lvl5pPr>
            <a:lvl6pPr lvl="5" rtl="0">
              <a:buNone/>
              <a:defRPr sz="1400" b="1">
                <a:solidFill>
                  <a:srgbClr val="434343"/>
                </a:solidFill>
              </a:defRPr>
            </a:lvl6pPr>
            <a:lvl7pPr lvl="6" rtl="0">
              <a:buNone/>
              <a:defRPr sz="1400" b="1">
                <a:solidFill>
                  <a:srgbClr val="434343"/>
                </a:solidFill>
              </a:defRPr>
            </a:lvl7pPr>
            <a:lvl8pPr lvl="7" rtl="0">
              <a:buNone/>
              <a:defRPr sz="1400" b="1">
                <a:solidFill>
                  <a:srgbClr val="434343"/>
                </a:solidFill>
              </a:defRPr>
            </a:lvl8pPr>
            <a:lvl9pPr lvl="8" rtl="0">
              <a:buNone/>
              <a:defRPr sz="1400" b="1">
                <a:solidFill>
                  <a:srgbClr val="434343"/>
                </a:solidFill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TITLE_1_1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/>
          <p:nvPr/>
        </p:nvSpPr>
        <p:spPr>
          <a:xfrm>
            <a:off x="4136250" y="1321393"/>
            <a:ext cx="871500" cy="868800"/>
          </a:xfrm>
          <a:prstGeom prst="ellipse">
            <a:avLst/>
          </a:prstGeom>
          <a:solidFill>
            <a:srgbClr val="EFEFE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" name="Google Shape;20;p4"/>
          <p:cNvSpPr txBox="1">
            <a:spLocks noGrp="1"/>
          </p:cNvSpPr>
          <p:nvPr>
            <p:ph type="body" idx="1"/>
          </p:nvPr>
        </p:nvSpPr>
        <p:spPr>
          <a:xfrm>
            <a:off x="1659150" y="2161800"/>
            <a:ext cx="5825700" cy="81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 algn="ctr" rtl="0">
              <a:spcBef>
                <a:spcPts val="600"/>
              </a:spcBef>
              <a:spcAft>
                <a:spcPts val="0"/>
              </a:spcAft>
              <a:buSzPts val="2000"/>
              <a:buChar char="▣"/>
              <a:defRPr i="1"/>
            </a:lvl1pPr>
            <a:lvl2pPr marL="914400" lvl="1" indent="-355600" algn="ctr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 i="1"/>
            </a:lvl2pPr>
            <a:lvl3pPr marL="1371600" lvl="2" indent="-355600" algn="ctr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 i="1"/>
            </a:lvl3pPr>
            <a:lvl4pPr marL="1828800" lvl="3" indent="-355600" algn="ctr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 i="1"/>
            </a:lvl4pPr>
            <a:lvl5pPr marL="2286000" lvl="4" indent="-355600" algn="ctr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 i="1"/>
            </a:lvl5pPr>
            <a:lvl6pPr marL="2743200" lvl="5" indent="-355600" algn="ctr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 i="1"/>
            </a:lvl6pPr>
            <a:lvl7pPr marL="3200400" lvl="6" indent="-355600" algn="ctr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 i="1"/>
            </a:lvl7pPr>
            <a:lvl8pPr marL="3657600" lvl="7" indent="-355600" algn="ctr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 i="1"/>
            </a:lvl8pPr>
            <a:lvl9pPr marL="4114800" lvl="8" indent="-355600" algn="ctr">
              <a:spcBef>
                <a:spcPts val="0"/>
              </a:spcBef>
              <a:spcAft>
                <a:spcPts val="0"/>
              </a:spcAft>
              <a:buSzPts val="2000"/>
              <a:buChar char="■"/>
              <a:defRPr i="1"/>
            </a:lvl9pPr>
          </a:lstStyle>
          <a:p>
            <a:endParaRPr/>
          </a:p>
        </p:txBody>
      </p:sp>
      <p:sp>
        <p:nvSpPr>
          <p:cNvPr id="21" name="Google Shape;21;p4"/>
          <p:cNvSpPr txBox="1"/>
          <p:nvPr/>
        </p:nvSpPr>
        <p:spPr>
          <a:xfrm>
            <a:off x="3593400" y="1391925"/>
            <a:ext cx="1957200" cy="5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>
                <a:solidFill>
                  <a:srgbClr val="B7B7B7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“</a:t>
            </a:r>
            <a:endParaRPr sz="6000">
              <a:solidFill>
                <a:srgbClr val="B7B7B7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22" name="Google Shape;22;p4"/>
          <p:cNvSpPr txBox="1">
            <a:spLocks noGrp="1"/>
          </p:cNvSpPr>
          <p:nvPr>
            <p:ph type="sldNum" idx="12"/>
          </p:nvPr>
        </p:nvSpPr>
        <p:spPr>
          <a:xfrm>
            <a:off x="4297650" y="441983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_AND_BODY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 txBox="1">
            <a:spLocks noGrp="1"/>
          </p:cNvSpPr>
          <p:nvPr>
            <p:ph type="title"/>
          </p:nvPr>
        </p:nvSpPr>
        <p:spPr>
          <a:xfrm>
            <a:off x="388955" y="338306"/>
            <a:ext cx="8366100" cy="762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highlight>
                  <a:srgbClr val="F3F3F3"/>
                </a:highlight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body" idx="1"/>
          </p:nvPr>
        </p:nvSpPr>
        <p:spPr>
          <a:xfrm>
            <a:off x="388950" y="1038000"/>
            <a:ext cx="8051400" cy="3067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55600">
              <a:spcBef>
                <a:spcPts val="600"/>
              </a:spcBef>
              <a:spcAft>
                <a:spcPts val="0"/>
              </a:spcAft>
              <a:buSzPts val="2000"/>
              <a:buChar char="●"/>
              <a:defRPr/>
            </a:lvl1pPr>
            <a:lvl2pPr marL="914400" lvl="1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4pPr>
            <a:lvl5pPr marL="2286000" lvl="4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5pPr>
            <a:lvl6pPr marL="2743200" lvl="5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6pPr>
            <a:lvl7pPr marL="3200400" lvl="6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7pPr>
            <a:lvl8pPr marL="3657600" lvl="7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8pPr>
            <a:lvl9pPr marL="4114800" lvl="8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9pPr>
          </a:lstStyle>
          <a:p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sldNum" idx="12"/>
          </p:nvPr>
        </p:nvSpPr>
        <p:spPr>
          <a:xfrm>
            <a:off x="8395300" y="454768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buNone/>
              <a:defRPr sz="1400" b="1">
                <a:solidFill>
                  <a:srgbClr val="434343"/>
                </a:solidFill>
              </a:defRPr>
            </a:lvl1pPr>
            <a:lvl2pPr lvl="1" rtl="0">
              <a:buNone/>
              <a:defRPr sz="1400" b="1">
                <a:solidFill>
                  <a:srgbClr val="434343"/>
                </a:solidFill>
              </a:defRPr>
            </a:lvl2pPr>
            <a:lvl3pPr lvl="2" rtl="0">
              <a:buNone/>
              <a:defRPr sz="1400" b="1">
                <a:solidFill>
                  <a:srgbClr val="434343"/>
                </a:solidFill>
              </a:defRPr>
            </a:lvl3pPr>
            <a:lvl4pPr lvl="3" rtl="0">
              <a:buNone/>
              <a:defRPr sz="1400" b="1">
                <a:solidFill>
                  <a:srgbClr val="434343"/>
                </a:solidFill>
              </a:defRPr>
            </a:lvl4pPr>
            <a:lvl5pPr lvl="4" rtl="0">
              <a:buNone/>
              <a:defRPr sz="1400" b="1">
                <a:solidFill>
                  <a:srgbClr val="434343"/>
                </a:solidFill>
              </a:defRPr>
            </a:lvl5pPr>
            <a:lvl6pPr lvl="5" rtl="0">
              <a:buNone/>
              <a:defRPr sz="1400" b="1">
                <a:solidFill>
                  <a:srgbClr val="434343"/>
                </a:solidFill>
              </a:defRPr>
            </a:lvl6pPr>
            <a:lvl7pPr lvl="6" rtl="0">
              <a:buNone/>
              <a:defRPr sz="1400" b="1">
                <a:solidFill>
                  <a:srgbClr val="434343"/>
                </a:solidFill>
              </a:defRPr>
            </a:lvl7pPr>
            <a:lvl8pPr lvl="7" rtl="0">
              <a:buNone/>
              <a:defRPr sz="1400" b="1">
                <a:solidFill>
                  <a:srgbClr val="434343"/>
                </a:solidFill>
              </a:defRPr>
            </a:lvl8pPr>
            <a:lvl9pPr lvl="8" rtl="0">
              <a:buNone/>
              <a:defRPr sz="1400" b="1">
                <a:solidFill>
                  <a:srgbClr val="434343"/>
                </a:solidFill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_AND_TWO_COLUMNS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6"/>
          <p:cNvSpPr txBox="1">
            <a:spLocks noGrp="1"/>
          </p:cNvSpPr>
          <p:nvPr>
            <p:ph type="title"/>
          </p:nvPr>
        </p:nvSpPr>
        <p:spPr>
          <a:xfrm>
            <a:off x="388955" y="338306"/>
            <a:ext cx="8366100" cy="762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highlight>
                  <a:srgbClr val="F3F3F3"/>
                </a:highlight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6"/>
          <p:cNvSpPr txBox="1">
            <a:spLocks noGrp="1"/>
          </p:cNvSpPr>
          <p:nvPr>
            <p:ph type="body" idx="1"/>
          </p:nvPr>
        </p:nvSpPr>
        <p:spPr>
          <a:xfrm>
            <a:off x="970212" y="1200150"/>
            <a:ext cx="3496500" cy="294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600"/>
              </a:spcBef>
              <a:spcAft>
                <a:spcPts val="0"/>
              </a:spcAft>
              <a:buSzPts val="1800"/>
              <a:buChar char="▣"/>
              <a:defRPr sz="1800"/>
            </a:lvl1pPr>
            <a:lvl2pPr marL="914400" lvl="1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2pPr>
            <a:lvl3pPr marL="1371600" lvl="2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9pPr>
          </a:lstStyle>
          <a:p>
            <a:endParaRPr/>
          </a:p>
        </p:txBody>
      </p:sp>
      <p:sp>
        <p:nvSpPr>
          <p:cNvPr id="30" name="Google Shape;30;p6"/>
          <p:cNvSpPr txBox="1">
            <a:spLocks noGrp="1"/>
          </p:cNvSpPr>
          <p:nvPr>
            <p:ph type="body" idx="2"/>
          </p:nvPr>
        </p:nvSpPr>
        <p:spPr>
          <a:xfrm>
            <a:off x="4677288" y="1200150"/>
            <a:ext cx="3496500" cy="294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600"/>
              </a:spcBef>
              <a:spcAft>
                <a:spcPts val="0"/>
              </a:spcAft>
              <a:buSzPts val="1800"/>
              <a:buChar char="▣"/>
              <a:defRPr sz="1800"/>
            </a:lvl1pPr>
            <a:lvl2pPr marL="914400" lvl="1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2pPr>
            <a:lvl3pPr marL="1371600" lvl="2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9pPr>
          </a:lstStyle>
          <a:p>
            <a:endParaRPr/>
          </a:p>
        </p:txBody>
      </p:sp>
      <p:sp>
        <p:nvSpPr>
          <p:cNvPr id="31" name="Google Shape;31;p6"/>
          <p:cNvSpPr txBox="1">
            <a:spLocks noGrp="1"/>
          </p:cNvSpPr>
          <p:nvPr>
            <p:ph type="sldNum" idx="12"/>
          </p:nvPr>
        </p:nvSpPr>
        <p:spPr>
          <a:xfrm>
            <a:off x="4297650" y="441983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_AND_TWO_COLUMNS_1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7"/>
          <p:cNvSpPr txBox="1">
            <a:spLocks noGrp="1"/>
          </p:cNvSpPr>
          <p:nvPr>
            <p:ph type="title"/>
          </p:nvPr>
        </p:nvSpPr>
        <p:spPr>
          <a:xfrm>
            <a:off x="388955" y="338306"/>
            <a:ext cx="8366100" cy="762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highlight>
                  <a:srgbClr val="F3F3F3"/>
                </a:highlight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7"/>
          <p:cNvSpPr txBox="1">
            <a:spLocks noGrp="1"/>
          </p:cNvSpPr>
          <p:nvPr>
            <p:ph type="body" idx="1"/>
          </p:nvPr>
        </p:nvSpPr>
        <p:spPr>
          <a:xfrm>
            <a:off x="738590" y="1200150"/>
            <a:ext cx="2471100" cy="317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600"/>
              </a:spcBef>
              <a:spcAft>
                <a:spcPts val="0"/>
              </a:spcAft>
              <a:buSzPts val="1600"/>
              <a:buChar char="▣"/>
              <a:defRPr sz="1600"/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35" name="Google Shape;35;p7"/>
          <p:cNvSpPr txBox="1">
            <a:spLocks noGrp="1"/>
          </p:cNvSpPr>
          <p:nvPr>
            <p:ph type="body" idx="2"/>
          </p:nvPr>
        </p:nvSpPr>
        <p:spPr>
          <a:xfrm>
            <a:off x="3336450" y="1200150"/>
            <a:ext cx="2471100" cy="317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600"/>
              </a:spcBef>
              <a:spcAft>
                <a:spcPts val="0"/>
              </a:spcAft>
              <a:buSzPts val="1600"/>
              <a:buChar char="▣"/>
              <a:defRPr sz="1600"/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36" name="Google Shape;36;p7"/>
          <p:cNvSpPr txBox="1">
            <a:spLocks noGrp="1"/>
          </p:cNvSpPr>
          <p:nvPr>
            <p:ph type="body" idx="3"/>
          </p:nvPr>
        </p:nvSpPr>
        <p:spPr>
          <a:xfrm>
            <a:off x="5934310" y="1200150"/>
            <a:ext cx="2471100" cy="317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600"/>
              </a:spcBef>
              <a:spcAft>
                <a:spcPts val="0"/>
              </a:spcAft>
              <a:buSzPts val="1600"/>
              <a:buChar char="▣"/>
              <a:defRPr sz="1600"/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37" name="Google Shape;37;p7"/>
          <p:cNvSpPr txBox="1">
            <a:spLocks noGrp="1"/>
          </p:cNvSpPr>
          <p:nvPr>
            <p:ph type="sldNum" idx="12"/>
          </p:nvPr>
        </p:nvSpPr>
        <p:spPr>
          <a:xfrm>
            <a:off x="4297650" y="441983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8"/>
          <p:cNvSpPr txBox="1">
            <a:spLocks noGrp="1"/>
          </p:cNvSpPr>
          <p:nvPr>
            <p:ph type="title"/>
          </p:nvPr>
        </p:nvSpPr>
        <p:spPr>
          <a:xfrm>
            <a:off x="388955" y="338306"/>
            <a:ext cx="8366100" cy="762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highlight>
                  <a:srgbClr val="F3F3F3"/>
                </a:highlight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8"/>
          <p:cNvSpPr txBox="1">
            <a:spLocks noGrp="1"/>
          </p:cNvSpPr>
          <p:nvPr>
            <p:ph type="sldNum" idx="12"/>
          </p:nvPr>
        </p:nvSpPr>
        <p:spPr>
          <a:xfrm>
            <a:off x="8395300" y="454768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buNone/>
              <a:defRPr sz="1400" b="1">
                <a:solidFill>
                  <a:srgbClr val="434343"/>
                </a:solidFill>
              </a:defRPr>
            </a:lvl1pPr>
            <a:lvl2pPr lvl="1" rtl="0">
              <a:buNone/>
              <a:defRPr sz="1400" b="1">
                <a:solidFill>
                  <a:srgbClr val="434343"/>
                </a:solidFill>
              </a:defRPr>
            </a:lvl2pPr>
            <a:lvl3pPr lvl="2" rtl="0">
              <a:buNone/>
              <a:defRPr sz="1400" b="1">
                <a:solidFill>
                  <a:srgbClr val="434343"/>
                </a:solidFill>
              </a:defRPr>
            </a:lvl3pPr>
            <a:lvl4pPr lvl="3" rtl="0">
              <a:buNone/>
              <a:defRPr sz="1400" b="1">
                <a:solidFill>
                  <a:srgbClr val="434343"/>
                </a:solidFill>
              </a:defRPr>
            </a:lvl4pPr>
            <a:lvl5pPr lvl="4" rtl="0">
              <a:buNone/>
              <a:defRPr sz="1400" b="1">
                <a:solidFill>
                  <a:srgbClr val="434343"/>
                </a:solidFill>
              </a:defRPr>
            </a:lvl5pPr>
            <a:lvl6pPr lvl="5" rtl="0">
              <a:buNone/>
              <a:defRPr sz="1400" b="1">
                <a:solidFill>
                  <a:srgbClr val="434343"/>
                </a:solidFill>
              </a:defRPr>
            </a:lvl6pPr>
            <a:lvl7pPr lvl="6" rtl="0">
              <a:buNone/>
              <a:defRPr sz="1400" b="1">
                <a:solidFill>
                  <a:srgbClr val="434343"/>
                </a:solidFill>
              </a:defRPr>
            </a:lvl7pPr>
            <a:lvl8pPr lvl="7" rtl="0">
              <a:buNone/>
              <a:defRPr sz="1400" b="1">
                <a:solidFill>
                  <a:srgbClr val="434343"/>
                </a:solidFill>
              </a:defRPr>
            </a:lvl8pPr>
            <a:lvl9pPr lvl="8" rtl="0">
              <a:buNone/>
              <a:defRPr sz="1400" b="1">
                <a:solidFill>
                  <a:srgbClr val="434343"/>
                </a:solidFill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9"/>
          <p:cNvSpPr txBox="1">
            <a:spLocks noGrp="1"/>
          </p:cNvSpPr>
          <p:nvPr>
            <p:ph type="body" idx="1"/>
          </p:nvPr>
        </p:nvSpPr>
        <p:spPr>
          <a:xfrm>
            <a:off x="457200" y="4177709"/>
            <a:ext cx="8229600" cy="51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28600" algn="ctr">
              <a:spcBef>
                <a:spcPts val="360"/>
              </a:spcBef>
              <a:spcAft>
                <a:spcPts val="0"/>
              </a:spcAft>
              <a:buClr>
                <a:srgbClr val="999999"/>
              </a:buClr>
              <a:buSzPts val="1200"/>
              <a:buNone/>
              <a:defRPr sz="1200">
                <a:solidFill>
                  <a:srgbClr val="999999"/>
                </a:solidFill>
              </a:defRPr>
            </a:lvl1pPr>
          </a:lstStyle>
          <a:p>
            <a:endParaRPr/>
          </a:p>
        </p:txBody>
      </p:sp>
      <p:sp>
        <p:nvSpPr>
          <p:cNvPr id="43" name="Google Shape;43;p9"/>
          <p:cNvSpPr txBox="1">
            <a:spLocks noGrp="1"/>
          </p:cNvSpPr>
          <p:nvPr>
            <p:ph type="sldNum" idx="12"/>
          </p:nvPr>
        </p:nvSpPr>
        <p:spPr>
          <a:xfrm>
            <a:off x="4297650" y="441983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white" type="blank">
  <p:cSld name="BLANK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0"/>
          <p:cNvSpPr txBox="1">
            <a:spLocks noGrp="1"/>
          </p:cNvSpPr>
          <p:nvPr>
            <p:ph type="sldNum" idx="12"/>
          </p:nvPr>
        </p:nvSpPr>
        <p:spPr>
          <a:xfrm>
            <a:off x="4297650" y="441983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/>
          <p:nvPr/>
        </p:nvSpPr>
        <p:spPr>
          <a:xfrm>
            <a:off x="222625" y="226575"/>
            <a:ext cx="8698800" cy="4690200"/>
          </a:xfrm>
          <a:prstGeom prst="rect">
            <a:avLst/>
          </a:prstGeom>
          <a:noFill/>
          <a:ln w="28575" cap="flat" cmpd="sng">
            <a:solidFill>
              <a:srgbClr val="D9D9D9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" name="Google Shape;7;p1"/>
          <p:cNvSpPr/>
          <p:nvPr/>
        </p:nvSpPr>
        <p:spPr>
          <a:xfrm>
            <a:off x="288000" y="288125"/>
            <a:ext cx="8567700" cy="4567200"/>
          </a:xfrm>
          <a:prstGeom prst="rect">
            <a:avLst/>
          </a:prstGeom>
          <a:noFill/>
          <a:ln w="9525" cap="flat" cmpd="sng">
            <a:solidFill>
              <a:srgbClr val="D9D9D9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title"/>
          </p:nvPr>
        </p:nvSpPr>
        <p:spPr>
          <a:xfrm>
            <a:off x="388955" y="338306"/>
            <a:ext cx="8366100" cy="76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layfair Display"/>
              <a:buNone/>
              <a:defRPr sz="16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layfair Display"/>
              <a:buNone/>
              <a:defRPr sz="16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layfair Display"/>
              <a:buNone/>
              <a:defRPr sz="16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layfair Display"/>
              <a:buNone/>
              <a:defRPr sz="16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layfair Display"/>
              <a:buNone/>
              <a:defRPr sz="16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layfair Display"/>
              <a:buNone/>
              <a:defRPr sz="16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layfair Display"/>
              <a:buNone/>
              <a:defRPr sz="16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layfair Display"/>
              <a:buNone/>
              <a:defRPr sz="16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layfair Display"/>
              <a:buNone/>
              <a:defRPr sz="16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body" idx="1"/>
          </p:nvPr>
        </p:nvSpPr>
        <p:spPr>
          <a:xfrm>
            <a:off x="1251600" y="1272975"/>
            <a:ext cx="6640800" cy="306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PT Serif"/>
              <a:buChar char="▣"/>
              <a:defRPr sz="2000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1pPr>
            <a:lvl2pPr marL="914400" lvl="1" indent="-355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PT Serif"/>
              <a:buChar char="○"/>
              <a:defRPr sz="2000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2pPr>
            <a:lvl3pPr marL="1371600" lvl="2" indent="-355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PT Serif"/>
              <a:buChar char="■"/>
              <a:defRPr sz="2000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3pPr>
            <a:lvl4pPr marL="1828800" lvl="3" indent="-355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PT Serif"/>
              <a:buChar char="●"/>
              <a:defRPr sz="2000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4pPr>
            <a:lvl5pPr marL="2286000" lvl="4" indent="-355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PT Serif"/>
              <a:buChar char="○"/>
              <a:defRPr sz="2000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5pPr>
            <a:lvl6pPr marL="2743200" lvl="5" indent="-355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PT Serif"/>
              <a:buChar char="■"/>
              <a:defRPr sz="2000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6pPr>
            <a:lvl7pPr marL="3200400" lvl="6" indent="-355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PT Serif"/>
              <a:buChar char="●"/>
              <a:defRPr sz="2000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7pPr>
            <a:lvl8pPr marL="3657600" lvl="7" indent="-355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PT Serif"/>
              <a:buChar char="○"/>
              <a:defRPr sz="2000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8pPr>
            <a:lvl9pPr marL="4114800" lvl="8" indent="-355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PT Serif"/>
              <a:buChar char="■"/>
              <a:defRPr sz="2000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9pPr>
          </a:lstStyle>
          <a:p>
            <a:endParaRPr/>
          </a:p>
        </p:txBody>
      </p:sp>
      <p:sp>
        <p:nvSpPr>
          <p:cNvPr id="10" name="Google Shape;10;p1"/>
          <p:cNvSpPr txBox="1">
            <a:spLocks noGrp="1"/>
          </p:cNvSpPr>
          <p:nvPr>
            <p:ph type="sldNum" idx="12"/>
          </p:nvPr>
        </p:nvSpPr>
        <p:spPr>
          <a:xfrm>
            <a:off x="4297650" y="4419838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buNone/>
              <a:defRPr sz="1100">
                <a:solidFill>
                  <a:schemeClr val="accent3"/>
                </a:solidFill>
                <a:latin typeface="PT Serif"/>
                <a:ea typeface="PT Serif"/>
                <a:cs typeface="PT Serif"/>
                <a:sym typeface="PT Serif"/>
              </a:defRPr>
            </a:lvl1pPr>
            <a:lvl2pPr lvl="1" algn="ctr">
              <a:buNone/>
              <a:defRPr sz="1100">
                <a:solidFill>
                  <a:schemeClr val="accent3"/>
                </a:solidFill>
                <a:latin typeface="PT Serif"/>
                <a:ea typeface="PT Serif"/>
                <a:cs typeface="PT Serif"/>
                <a:sym typeface="PT Serif"/>
              </a:defRPr>
            </a:lvl2pPr>
            <a:lvl3pPr lvl="2" algn="ctr">
              <a:buNone/>
              <a:defRPr sz="1100">
                <a:solidFill>
                  <a:schemeClr val="accent3"/>
                </a:solidFill>
                <a:latin typeface="PT Serif"/>
                <a:ea typeface="PT Serif"/>
                <a:cs typeface="PT Serif"/>
                <a:sym typeface="PT Serif"/>
              </a:defRPr>
            </a:lvl3pPr>
            <a:lvl4pPr lvl="3" algn="ctr">
              <a:buNone/>
              <a:defRPr sz="1100">
                <a:solidFill>
                  <a:schemeClr val="accent3"/>
                </a:solidFill>
                <a:latin typeface="PT Serif"/>
                <a:ea typeface="PT Serif"/>
                <a:cs typeface="PT Serif"/>
                <a:sym typeface="PT Serif"/>
              </a:defRPr>
            </a:lvl4pPr>
            <a:lvl5pPr lvl="4" algn="ctr">
              <a:buNone/>
              <a:defRPr sz="1100">
                <a:solidFill>
                  <a:schemeClr val="accent3"/>
                </a:solidFill>
                <a:latin typeface="PT Serif"/>
                <a:ea typeface="PT Serif"/>
                <a:cs typeface="PT Serif"/>
                <a:sym typeface="PT Serif"/>
              </a:defRPr>
            </a:lvl5pPr>
            <a:lvl6pPr lvl="5" algn="ctr">
              <a:buNone/>
              <a:defRPr sz="1100">
                <a:solidFill>
                  <a:schemeClr val="accent3"/>
                </a:solidFill>
                <a:latin typeface="PT Serif"/>
                <a:ea typeface="PT Serif"/>
                <a:cs typeface="PT Serif"/>
                <a:sym typeface="PT Serif"/>
              </a:defRPr>
            </a:lvl6pPr>
            <a:lvl7pPr lvl="6" algn="ctr">
              <a:buNone/>
              <a:defRPr sz="1100">
                <a:solidFill>
                  <a:schemeClr val="accent3"/>
                </a:solidFill>
                <a:latin typeface="PT Serif"/>
                <a:ea typeface="PT Serif"/>
                <a:cs typeface="PT Serif"/>
                <a:sym typeface="PT Serif"/>
              </a:defRPr>
            </a:lvl7pPr>
            <a:lvl8pPr lvl="7" algn="ctr">
              <a:buNone/>
              <a:defRPr sz="1100">
                <a:solidFill>
                  <a:schemeClr val="accent3"/>
                </a:solidFill>
                <a:latin typeface="PT Serif"/>
                <a:ea typeface="PT Serif"/>
                <a:cs typeface="PT Serif"/>
                <a:sym typeface="PT Serif"/>
              </a:defRPr>
            </a:lvl8pPr>
            <a:lvl9pPr lvl="8" algn="ctr">
              <a:buNone/>
              <a:defRPr sz="1100">
                <a:solidFill>
                  <a:schemeClr val="accent3"/>
                </a:solidFill>
                <a:latin typeface="PT Serif"/>
                <a:ea typeface="PT Serif"/>
                <a:cs typeface="PT Serif"/>
                <a:sym typeface="PT Serif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5.png"/><Relationship Id="rId5" Type="http://schemas.openxmlformats.org/officeDocument/2006/relationships/image" Target="../media/image34.png"/><Relationship Id="rId4" Type="http://schemas.openxmlformats.org/officeDocument/2006/relationships/image" Target="../media/image4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12"/>
          <p:cNvSpPr txBox="1">
            <a:spLocks noGrp="1"/>
          </p:cNvSpPr>
          <p:nvPr>
            <p:ph type="ctrTitle"/>
          </p:nvPr>
        </p:nvSpPr>
        <p:spPr>
          <a:xfrm>
            <a:off x="916125" y="1979100"/>
            <a:ext cx="7333200" cy="57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 b="1"/>
              <a:t>SPot-the-Difference Self-Supervised Pre-training</a:t>
            </a:r>
            <a:endParaRPr sz="2400" b="1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 b="1"/>
              <a:t>for Anomaly Detection and Segmentation</a:t>
            </a:r>
            <a:endParaRPr sz="2400" b="1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400" b="1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 b="1"/>
          </a:p>
        </p:txBody>
      </p:sp>
      <p:sp>
        <p:nvSpPr>
          <p:cNvPr id="53" name="Google Shape;53;p12"/>
          <p:cNvSpPr txBox="1"/>
          <p:nvPr/>
        </p:nvSpPr>
        <p:spPr>
          <a:xfrm>
            <a:off x="1247150" y="2858125"/>
            <a:ext cx="7065900" cy="18471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lt1"/>
                </a:solidFill>
                <a:latin typeface="PT Serif"/>
                <a:ea typeface="PT Serif"/>
                <a:cs typeface="PT Serif"/>
                <a:sym typeface="PT Serif"/>
              </a:rPr>
              <a:t>Yang Zou , Jongheon Jeong , Latha Pemula,</a:t>
            </a:r>
            <a:endParaRPr sz="1800">
              <a:solidFill>
                <a:schemeClr val="lt1"/>
              </a:solidFill>
              <a:latin typeface="PT Serif"/>
              <a:ea typeface="PT Serif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lt1"/>
                </a:solidFill>
                <a:latin typeface="PT Serif"/>
                <a:ea typeface="PT Serif"/>
                <a:cs typeface="PT Serif"/>
                <a:sym typeface="PT Serif"/>
              </a:rPr>
              <a:t> Dongqing Zhang , Onkar Dabeer</a:t>
            </a:r>
            <a:endParaRPr sz="1800">
              <a:solidFill>
                <a:schemeClr val="lt1"/>
              </a:solidFill>
              <a:latin typeface="PT Serif"/>
              <a:ea typeface="PT Serif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PT Serif"/>
              <a:ea typeface="PT Serif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lt1"/>
                </a:solidFill>
                <a:latin typeface="PT Serif"/>
                <a:ea typeface="PT Serif"/>
                <a:cs typeface="PT Serif"/>
                <a:sym typeface="PT Serif"/>
              </a:rPr>
              <a:t>AWS AI Labs, KAIST</a:t>
            </a:r>
            <a:endParaRPr sz="1800">
              <a:solidFill>
                <a:schemeClr val="lt1"/>
              </a:solidFill>
              <a:latin typeface="PT Serif"/>
              <a:ea typeface="PT Serif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lt1"/>
                </a:solidFill>
                <a:latin typeface="PT Serif"/>
                <a:ea typeface="PT Serif"/>
                <a:cs typeface="PT Serif"/>
                <a:sym typeface="PT Serif"/>
              </a:rPr>
              <a:t> </a:t>
            </a:r>
            <a:endParaRPr sz="1800">
              <a:solidFill>
                <a:schemeClr val="lt1"/>
              </a:solidFill>
              <a:latin typeface="PT Serif"/>
              <a:ea typeface="PT Serif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lt1"/>
                </a:solidFill>
                <a:latin typeface="PT Serif"/>
                <a:ea typeface="PT Serif"/>
                <a:cs typeface="PT Serif"/>
                <a:sym typeface="PT Serif"/>
              </a:rPr>
              <a:t>ECCV 2022</a:t>
            </a:r>
            <a:endParaRPr sz="1800">
              <a:solidFill>
                <a:schemeClr val="lt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54" name="Google Shape;54;p12"/>
          <p:cNvSpPr txBox="1"/>
          <p:nvPr/>
        </p:nvSpPr>
        <p:spPr>
          <a:xfrm>
            <a:off x="7291300" y="4172800"/>
            <a:ext cx="16329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1"/>
                </a:solidFill>
                <a:latin typeface="PT Serif"/>
                <a:ea typeface="PT Serif"/>
                <a:cs typeface="PT Serif"/>
                <a:sym typeface="PT Serif"/>
              </a:rPr>
              <a:t>Report: Yu-Chen Lai</a:t>
            </a:r>
            <a:endParaRPr sz="1200">
              <a:solidFill>
                <a:schemeClr val="lt1"/>
              </a:solidFill>
              <a:latin typeface="PT Serif"/>
              <a:ea typeface="PT Serif"/>
              <a:cs typeface="PT Serif"/>
              <a:sym typeface="PT Serif"/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1"/>
                </a:solidFill>
                <a:latin typeface="PT Serif"/>
                <a:ea typeface="PT Serif"/>
                <a:cs typeface="PT Serif"/>
                <a:sym typeface="PT Serif"/>
              </a:rPr>
              <a:t>Data: 2022.11.30</a:t>
            </a:r>
            <a:endParaRPr>
              <a:solidFill>
                <a:schemeClr val="lt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21"/>
          <p:cNvSpPr txBox="1">
            <a:spLocks noGrp="1"/>
          </p:cNvSpPr>
          <p:nvPr>
            <p:ph type="title"/>
          </p:nvPr>
        </p:nvSpPr>
        <p:spPr>
          <a:xfrm>
            <a:off x="388955" y="338306"/>
            <a:ext cx="8366100" cy="762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/>
              <a:t> </a:t>
            </a:r>
            <a:r>
              <a:rPr lang="en" sz="2400" b="1">
                <a:latin typeface="PT Serif"/>
                <a:ea typeface="PT Serif"/>
                <a:cs typeface="PT Serif"/>
                <a:sym typeface="PT Serif"/>
              </a:rPr>
              <a:t>2.1 Self-supervised Contrastive Learning</a:t>
            </a:r>
            <a:endParaRPr sz="2400" b="1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12" name="Google Shape;212;p21"/>
          <p:cNvSpPr txBox="1">
            <a:spLocks noGrp="1"/>
          </p:cNvSpPr>
          <p:nvPr>
            <p:ph type="body" idx="1"/>
          </p:nvPr>
        </p:nvSpPr>
        <p:spPr>
          <a:xfrm>
            <a:off x="388950" y="1038000"/>
            <a:ext cx="8051400" cy="2604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457200" lvl="0" indent="-34290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Typically, an encoder extracts features      ,      and           which are inputs to a multilayer perceptron (MLP) head. </a:t>
            </a:r>
            <a:endParaRPr sz="1800"/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The MLP head extracts the L2 normalized embeddings       ,        and         to compute the </a:t>
            </a:r>
            <a:r>
              <a:rPr lang="en" sz="1800" b="1"/>
              <a:t>InfoNCE loss</a:t>
            </a:r>
            <a:r>
              <a:rPr lang="en" sz="1800"/>
              <a:t> defined as follows.</a:t>
            </a:r>
            <a:endParaRPr sz="1800"/>
          </a:p>
          <a:p>
            <a:pPr marL="0" lvl="0" indent="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1800"/>
          </a:p>
          <a:p>
            <a:pPr marL="0" lvl="0" indent="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1800"/>
          </a:p>
          <a:p>
            <a:pPr marL="457200" lvl="0" indent="-34290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,where      is a temperature scaling hyperparameter.</a:t>
            </a:r>
            <a:endParaRPr sz="1800"/>
          </a:p>
        </p:txBody>
      </p:sp>
      <p:sp>
        <p:nvSpPr>
          <p:cNvPr id="213" name="Google Shape;213;p21"/>
          <p:cNvSpPr txBox="1">
            <a:spLocks noGrp="1"/>
          </p:cNvSpPr>
          <p:nvPr>
            <p:ph type="sldNum" idx="12"/>
          </p:nvPr>
        </p:nvSpPr>
        <p:spPr>
          <a:xfrm>
            <a:off x="8395300" y="454768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10</a:t>
            </a:fld>
            <a:endParaRPr/>
          </a:p>
        </p:txBody>
      </p:sp>
      <p:pic>
        <p:nvPicPr>
          <p:cNvPr id="214" name="Google Shape;214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13950" y="1164675"/>
            <a:ext cx="233600" cy="25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5" name="Google Shape;215;p21"/>
          <p:cNvPicPr preferRelativeResize="0"/>
          <p:nvPr/>
        </p:nvPicPr>
        <p:blipFill rotWithShape="1">
          <a:blip r:embed="rId4">
            <a:alphaModFix/>
          </a:blip>
          <a:srcRect b="-10059"/>
          <a:stretch/>
        </p:blipFill>
        <p:spPr>
          <a:xfrm>
            <a:off x="5293025" y="1114578"/>
            <a:ext cx="233600" cy="35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6" name="Google Shape;216;p2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556600" y="1813725"/>
            <a:ext cx="233600" cy="219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7" name="Google Shape;217;p2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982850" y="1774796"/>
            <a:ext cx="233600" cy="296867"/>
          </a:xfrm>
          <a:prstGeom prst="rect">
            <a:avLst/>
          </a:prstGeom>
          <a:noFill/>
          <a:ln>
            <a:noFill/>
          </a:ln>
        </p:spPr>
      </p:pic>
      <p:pic>
        <p:nvPicPr>
          <p:cNvPr id="218" name="Google Shape;218;p2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029350" y="2443275"/>
            <a:ext cx="6283249" cy="652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9" name="Google Shape;219;p2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044050" y="1164663"/>
            <a:ext cx="431500" cy="290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0" name="Google Shape;220;p21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7795975" y="1764137"/>
            <a:ext cx="468231" cy="318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1" name="Google Shape;221;p21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673650" y="3318800"/>
            <a:ext cx="177500" cy="159750"/>
          </a:xfrm>
          <a:prstGeom prst="rect">
            <a:avLst/>
          </a:prstGeom>
          <a:noFill/>
          <a:ln>
            <a:noFill/>
          </a:ln>
        </p:spPr>
      </p:pic>
      <p:sp>
        <p:nvSpPr>
          <p:cNvPr id="222" name="Google Shape;222;p21"/>
          <p:cNvSpPr/>
          <p:nvPr/>
        </p:nvSpPr>
        <p:spPr>
          <a:xfrm>
            <a:off x="573050" y="3313750"/>
            <a:ext cx="177600" cy="2904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22"/>
          <p:cNvSpPr txBox="1">
            <a:spLocks noGrp="1"/>
          </p:cNvSpPr>
          <p:nvPr>
            <p:ph type="title"/>
          </p:nvPr>
        </p:nvSpPr>
        <p:spPr>
          <a:xfrm>
            <a:off x="388955" y="338306"/>
            <a:ext cx="8366100" cy="762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/>
              <a:t> </a:t>
            </a:r>
            <a:r>
              <a:rPr lang="en" sz="2400" b="1">
                <a:latin typeface="PT Serif"/>
                <a:ea typeface="PT Serif"/>
                <a:cs typeface="PT Serif"/>
                <a:sym typeface="PT Serif"/>
              </a:rPr>
              <a:t>2.2  Augmentations for SPD</a:t>
            </a:r>
            <a:endParaRPr sz="2400" b="1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28" name="Google Shape;228;p22"/>
          <p:cNvSpPr txBox="1">
            <a:spLocks noGrp="1"/>
          </p:cNvSpPr>
          <p:nvPr>
            <p:ph type="body" idx="1"/>
          </p:nvPr>
        </p:nvSpPr>
        <p:spPr>
          <a:xfrm>
            <a:off x="388950" y="1038000"/>
            <a:ext cx="8051400" cy="173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457200" lvl="0" indent="-34290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1D1D1B"/>
              </a:buClr>
              <a:buSzPts val="1800"/>
              <a:buChar char="●"/>
            </a:pPr>
            <a:r>
              <a:rPr lang="en" sz="1800">
                <a:solidFill>
                  <a:srgbClr val="1D1D1B"/>
                </a:solidFill>
              </a:rPr>
              <a:t>Images augmented by most strong global transformations in SSL, such as grayscaling and large cropping, share semantics with anchor but with different local details. </a:t>
            </a:r>
            <a:endParaRPr sz="1800">
              <a:solidFill>
                <a:srgbClr val="1D1D1B"/>
              </a:solidFill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800"/>
              <a:buChar char="●"/>
            </a:pPr>
            <a:r>
              <a:rPr lang="en" sz="1800">
                <a:solidFill>
                  <a:srgbClr val="1D1D1B"/>
                </a:solidFill>
              </a:rPr>
              <a:t>The features are forced to be </a:t>
            </a:r>
            <a:r>
              <a:rPr lang="en" sz="1800" b="1">
                <a:solidFill>
                  <a:srgbClr val="1D1D1B"/>
                </a:solidFill>
              </a:rPr>
              <a:t>invariant about local details</a:t>
            </a:r>
            <a:r>
              <a:rPr lang="en" sz="1800">
                <a:solidFill>
                  <a:srgbClr val="1D1D1B"/>
                </a:solidFill>
              </a:rPr>
              <a:t> and </a:t>
            </a:r>
            <a:r>
              <a:rPr lang="en" sz="1800" b="1">
                <a:solidFill>
                  <a:srgbClr val="1D1D1B"/>
                </a:solidFill>
              </a:rPr>
              <a:t>capture the global semantics</a:t>
            </a:r>
            <a:r>
              <a:rPr lang="en" sz="1800">
                <a:solidFill>
                  <a:srgbClr val="1D1D1B"/>
                </a:solidFill>
              </a:rPr>
              <a:t>. </a:t>
            </a:r>
            <a:endParaRPr sz="1800">
              <a:solidFill>
                <a:srgbClr val="1D1D1B"/>
              </a:solidFill>
            </a:endParaRPr>
          </a:p>
        </p:txBody>
      </p:sp>
      <p:sp>
        <p:nvSpPr>
          <p:cNvPr id="229" name="Google Shape;229;p22"/>
          <p:cNvSpPr txBox="1">
            <a:spLocks noGrp="1"/>
          </p:cNvSpPr>
          <p:nvPr>
            <p:ph type="sldNum" idx="12"/>
          </p:nvPr>
        </p:nvSpPr>
        <p:spPr>
          <a:xfrm>
            <a:off x="8395300" y="454768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11</a:t>
            </a:fld>
            <a:endParaRPr/>
          </a:p>
        </p:txBody>
      </p:sp>
      <p:pic>
        <p:nvPicPr>
          <p:cNvPr id="230" name="Google Shape;230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51362" y="2802525"/>
            <a:ext cx="1575500" cy="1969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1" name="Google Shape;231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64338" y="2802525"/>
            <a:ext cx="1613610" cy="1969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23"/>
          <p:cNvSpPr txBox="1">
            <a:spLocks noGrp="1"/>
          </p:cNvSpPr>
          <p:nvPr>
            <p:ph type="title"/>
          </p:nvPr>
        </p:nvSpPr>
        <p:spPr>
          <a:xfrm>
            <a:off x="388955" y="338306"/>
            <a:ext cx="8366100" cy="762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/>
              <a:t> </a:t>
            </a:r>
            <a:r>
              <a:rPr lang="en" sz="2400" b="1">
                <a:latin typeface="PT Serif"/>
                <a:ea typeface="PT Serif"/>
                <a:cs typeface="PT Serif"/>
                <a:sym typeface="PT Serif"/>
              </a:rPr>
              <a:t>2.2 Augmentations for SPD</a:t>
            </a:r>
            <a:endParaRPr sz="2400" b="1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37" name="Google Shape;237;p23"/>
          <p:cNvSpPr txBox="1">
            <a:spLocks noGrp="1"/>
          </p:cNvSpPr>
          <p:nvPr>
            <p:ph type="body" idx="1"/>
          </p:nvPr>
        </p:nvSpPr>
        <p:spPr>
          <a:xfrm>
            <a:off x="388950" y="1038000"/>
            <a:ext cx="8051400" cy="159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457200" lvl="0" indent="-34290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1D1D1B"/>
              </a:buClr>
              <a:buSzPts val="1800"/>
              <a:buChar char="●"/>
            </a:pPr>
            <a:r>
              <a:rPr lang="en" sz="1800">
                <a:solidFill>
                  <a:srgbClr val="1D1D1B"/>
                </a:solidFill>
              </a:rPr>
              <a:t>Local augmentation</a:t>
            </a:r>
            <a:endParaRPr sz="1800">
              <a:solidFill>
                <a:srgbClr val="1D1D1B"/>
              </a:solidFill>
            </a:endParaRPr>
          </a:p>
          <a:p>
            <a:pPr marL="914400" lvl="1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600"/>
              <a:buChar char="○"/>
            </a:pPr>
            <a:r>
              <a:rPr lang="en" b="1">
                <a:solidFill>
                  <a:srgbClr val="1D1D1B"/>
                </a:solidFill>
              </a:rPr>
              <a:t>SmoothBlend</a:t>
            </a:r>
            <a:r>
              <a:rPr lang="en">
                <a:solidFill>
                  <a:srgbClr val="1D1D1B"/>
                </a:solidFill>
              </a:rPr>
              <a:t> is proposed to produce local deformations.</a:t>
            </a:r>
            <a:endParaRPr>
              <a:solidFill>
                <a:srgbClr val="1D1D1B"/>
              </a:solidFill>
            </a:endParaRPr>
          </a:p>
          <a:p>
            <a:pPr marL="914400" lvl="1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600"/>
              <a:buChar char="○"/>
            </a:pPr>
            <a:r>
              <a:rPr lang="en">
                <a:solidFill>
                  <a:srgbClr val="1D1D1B"/>
                </a:solidFill>
              </a:rPr>
              <a:t>The augmented sample is obtained by</a:t>
            </a:r>
            <a:endParaRPr>
              <a:solidFill>
                <a:srgbClr val="1D1D1B"/>
              </a:solidFill>
            </a:endParaRPr>
          </a:p>
          <a:p>
            <a:pPr marL="914400" lvl="1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600"/>
              <a:buChar char="○"/>
            </a:pPr>
            <a:r>
              <a:rPr lang="en">
                <a:solidFill>
                  <a:srgbClr val="1D1D1B"/>
                </a:solidFill>
              </a:rPr>
              <a:t>, where      is a </a:t>
            </a:r>
            <a:r>
              <a:rPr lang="en">
                <a:solidFill>
                  <a:schemeClr val="hlink"/>
                </a:solidFill>
              </a:rPr>
              <a:t>cut patch with </a:t>
            </a:r>
            <a:r>
              <a:rPr lang="en">
                <a:solidFill>
                  <a:srgbClr val="1D1D1B"/>
                </a:solidFill>
              </a:rPr>
              <a:t>color jittering</a:t>
            </a:r>
            <a:endParaRPr>
              <a:solidFill>
                <a:srgbClr val="1D1D1B"/>
              </a:solidFill>
            </a:endParaRPr>
          </a:p>
          <a:p>
            <a:pPr marL="914400" lvl="1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600"/>
              <a:buChar char="○"/>
            </a:pPr>
            <a:r>
              <a:rPr lang="en">
                <a:solidFill>
                  <a:srgbClr val="1D1D1B"/>
                </a:solidFill>
              </a:rPr>
              <a:t>               o   is a mask with </a:t>
            </a:r>
            <a:r>
              <a:rPr lang="en">
                <a:solidFill>
                  <a:schemeClr val="hlink"/>
                </a:solidFill>
              </a:rPr>
              <a:t>Gaussian blur</a:t>
            </a:r>
            <a:r>
              <a:rPr lang="en">
                <a:solidFill>
                  <a:srgbClr val="1D1D1B"/>
                </a:solidFill>
              </a:rPr>
              <a:t> corresponding to the pasted patch</a:t>
            </a:r>
            <a:endParaRPr>
              <a:solidFill>
                <a:srgbClr val="1D1D1B"/>
              </a:solidFill>
            </a:endParaRPr>
          </a:p>
        </p:txBody>
      </p:sp>
      <p:sp>
        <p:nvSpPr>
          <p:cNvPr id="238" name="Google Shape;238;p23"/>
          <p:cNvSpPr txBox="1">
            <a:spLocks noGrp="1"/>
          </p:cNvSpPr>
          <p:nvPr>
            <p:ph type="sldNum" idx="12"/>
          </p:nvPr>
        </p:nvSpPr>
        <p:spPr>
          <a:xfrm>
            <a:off x="8395300" y="454768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12</a:t>
            </a:fld>
            <a:endParaRPr/>
          </a:p>
        </p:txBody>
      </p:sp>
      <p:pic>
        <p:nvPicPr>
          <p:cNvPr id="239" name="Google Shape;239;p23"/>
          <p:cNvPicPr preferRelativeResize="0"/>
          <p:nvPr/>
        </p:nvPicPr>
        <p:blipFill rotWithShape="1">
          <a:blip r:embed="rId3">
            <a:alphaModFix/>
          </a:blip>
          <a:srcRect b="70166"/>
          <a:stretch/>
        </p:blipFill>
        <p:spPr>
          <a:xfrm>
            <a:off x="2792150" y="3731913"/>
            <a:ext cx="1082048" cy="10253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0" name="Google Shape;240;p23"/>
          <p:cNvPicPr preferRelativeResize="0"/>
          <p:nvPr/>
        </p:nvPicPr>
        <p:blipFill rotWithShape="1">
          <a:blip r:embed="rId4">
            <a:alphaModFix/>
          </a:blip>
          <a:srcRect b="69434"/>
          <a:stretch/>
        </p:blipFill>
        <p:spPr>
          <a:xfrm>
            <a:off x="2792150" y="2636423"/>
            <a:ext cx="1082047" cy="1025334"/>
          </a:xfrm>
          <a:prstGeom prst="rect">
            <a:avLst/>
          </a:prstGeom>
          <a:noFill/>
          <a:ln>
            <a:noFill/>
          </a:ln>
        </p:spPr>
      </p:pic>
      <p:pic>
        <p:nvPicPr>
          <p:cNvPr id="241" name="Google Shape;241;p23"/>
          <p:cNvPicPr preferRelativeResize="0"/>
          <p:nvPr/>
        </p:nvPicPr>
        <p:blipFill rotWithShape="1">
          <a:blip r:embed="rId4">
            <a:alphaModFix/>
          </a:blip>
          <a:srcRect t="30883" b="38551"/>
          <a:stretch/>
        </p:blipFill>
        <p:spPr>
          <a:xfrm>
            <a:off x="3911274" y="2636422"/>
            <a:ext cx="1082047" cy="1025334"/>
          </a:xfrm>
          <a:prstGeom prst="rect">
            <a:avLst/>
          </a:prstGeom>
          <a:noFill/>
          <a:ln>
            <a:noFill/>
          </a:ln>
        </p:spPr>
      </p:pic>
      <p:pic>
        <p:nvPicPr>
          <p:cNvPr id="242" name="Google Shape;242;p23"/>
          <p:cNvPicPr preferRelativeResize="0"/>
          <p:nvPr/>
        </p:nvPicPr>
        <p:blipFill rotWithShape="1">
          <a:blip r:embed="rId4">
            <a:alphaModFix/>
          </a:blip>
          <a:srcRect t="61714" b="7720"/>
          <a:stretch/>
        </p:blipFill>
        <p:spPr>
          <a:xfrm>
            <a:off x="5058452" y="2636423"/>
            <a:ext cx="1082047" cy="1025334"/>
          </a:xfrm>
          <a:prstGeom prst="rect">
            <a:avLst/>
          </a:prstGeom>
          <a:noFill/>
          <a:ln>
            <a:noFill/>
          </a:ln>
        </p:spPr>
      </p:pic>
      <p:pic>
        <p:nvPicPr>
          <p:cNvPr id="243" name="Google Shape;243;p23"/>
          <p:cNvPicPr preferRelativeResize="0"/>
          <p:nvPr/>
        </p:nvPicPr>
        <p:blipFill rotWithShape="1">
          <a:blip r:embed="rId3">
            <a:alphaModFix/>
          </a:blip>
          <a:srcRect t="29832" b="40334"/>
          <a:stretch/>
        </p:blipFill>
        <p:spPr>
          <a:xfrm>
            <a:off x="3911274" y="3731912"/>
            <a:ext cx="1082048" cy="10253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4" name="Google Shape;244;p23"/>
          <p:cNvPicPr preferRelativeResize="0"/>
          <p:nvPr/>
        </p:nvPicPr>
        <p:blipFill rotWithShape="1">
          <a:blip r:embed="rId3">
            <a:alphaModFix/>
          </a:blip>
          <a:srcRect t="60682" b="9484"/>
          <a:stretch/>
        </p:blipFill>
        <p:spPr>
          <a:xfrm>
            <a:off x="5058452" y="3731912"/>
            <a:ext cx="1082048" cy="10253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5" name="Google Shape;245;p2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860675" y="1742375"/>
            <a:ext cx="2532976" cy="252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6" name="Google Shape;246;p2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115750" y="2076300"/>
            <a:ext cx="147625" cy="143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7" name="Google Shape;247;p2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099287" y="2356850"/>
            <a:ext cx="180562" cy="143625"/>
          </a:xfrm>
          <a:prstGeom prst="rect">
            <a:avLst/>
          </a:prstGeom>
          <a:noFill/>
          <a:ln>
            <a:noFill/>
          </a:ln>
        </p:spPr>
      </p:pic>
      <p:sp>
        <p:nvSpPr>
          <p:cNvPr id="248" name="Google Shape;248;p23"/>
          <p:cNvSpPr/>
          <p:nvPr/>
        </p:nvSpPr>
        <p:spPr>
          <a:xfrm>
            <a:off x="1003250" y="2045375"/>
            <a:ext cx="180600" cy="5112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9" name="Google Shape;249;p23"/>
          <p:cNvSpPr txBox="1"/>
          <p:nvPr/>
        </p:nvSpPr>
        <p:spPr>
          <a:xfrm>
            <a:off x="1546400" y="2948988"/>
            <a:ext cx="7710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T Serif"/>
                <a:ea typeface="PT Serif"/>
                <a:cs typeface="PT Serif"/>
                <a:sym typeface="PT Serif"/>
              </a:rPr>
              <a:t>anchor</a:t>
            </a:r>
            <a:endParaRPr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50" name="Google Shape;250;p23"/>
          <p:cNvSpPr txBox="1"/>
          <p:nvPr/>
        </p:nvSpPr>
        <p:spPr>
          <a:xfrm>
            <a:off x="1183850" y="3936775"/>
            <a:ext cx="14961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T Serif"/>
                <a:ea typeface="PT Serif"/>
                <a:cs typeface="PT Serif"/>
                <a:sym typeface="PT Serif"/>
              </a:rPr>
              <a:t>Local aug.</a:t>
            </a:r>
            <a:endParaRPr>
              <a:latin typeface="PT Serif"/>
              <a:ea typeface="PT Serif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T Serif"/>
                <a:ea typeface="PT Serif"/>
                <a:cs typeface="PT Serif"/>
                <a:sym typeface="PT Serif"/>
              </a:rPr>
              <a:t>- SmoothBlend</a:t>
            </a:r>
            <a:endParaRPr>
              <a:latin typeface="PT Serif"/>
              <a:ea typeface="PT Serif"/>
              <a:cs typeface="PT Serif"/>
              <a:sym typeface="PT Serif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24"/>
          <p:cNvSpPr txBox="1">
            <a:spLocks noGrp="1"/>
          </p:cNvSpPr>
          <p:nvPr>
            <p:ph type="title"/>
          </p:nvPr>
        </p:nvSpPr>
        <p:spPr>
          <a:xfrm>
            <a:off x="388955" y="338306"/>
            <a:ext cx="8366100" cy="762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/>
              <a:t> </a:t>
            </a:r>
            <a:r>
              <a:rPr lang="en" sz="2400" b="1">
                <a:latin typeface="PT Serif"/>
                <a:ea typeface="PT Serif"/>
                <a:cs typeface="PT Serif"/>
                <a:sym typeface="PT Serif"/>
              </a:rPr>
              <a:t>2.2 Augmentations for SPD</a:t>
            </a:r>
            <a:endParaRPr sz="2400" b="1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56" name="Google Shape;256;p24"/>
          <p:cNvSpPr txBox="1">
            <a:spLocks noGrp="1"/>
          </p:cNvSpPr>
          <p:nvPr>
            <p:ph type="body" idx="1"/>
          </p:nvPr>
        </p:nvSpPr>
        <p:spPr>
          <a:xfrm>
            <a:off x="388950" y="1038000"/>
            <a:ext cx="8051400" cy="159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457200" lvl="0" indent="-34290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1D1D1B"/>
              </a:buClr>
              <a:buSzPts val="1800"/>
              <a:buChar char="●"/>
            </a:pPr>
            <a:r>
              <a:rPr lang="en" sz="1800">
                <a:solidFill>
                  <a:srgbClr val="1D1D1B"/>
                </a:solidFill>
              </a:rPr>
              <a:t>Global augmentation</a:t>
            </a:r>
            <a:endParaRPr sz="1800">
              <a:solidFill>
                <a:srgbClr val="1D1D1B"/>
              </a:solidFill>
            </a:endParaRPr>
          </a:p>
          <a:p>
            <a:pPr marL="914400" lvl="1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600"/>
              <a:buChar char="○"/>
            </a:pPr>
            <a:r>
              <a:rPr lang="en">
                <a:solidFill>
                  <a:srgbClr val="1D1D1B"/>
                </a:solidFill>
              </a:rPr>
              <a:t>Using </a:t>
            </a:r>
            <a:r>
              <a:rPr lang="en" b="1">
                <a:solidFill>
                  <a:srgbClr val="1D1D1B"/>
                </a:solidFill>
              </a:rPr>
              <a:t>weak augmentation</a:t>
            </a:r>
            <a:endParaRPr b="1">
              <a:solidFill>
                <a:srgbClr val="1D1D1B"/>
              </a:solidFill>
            </a:endParaRPr>
          </a:p>
          <a:p>
            <a:pPr marL="914400" lvl="1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600"/>
              <a:buChar char="○"/>
            </a:pPr>
            <a:r>
              <a:rPr lang="en">
                <a:solidFill>
                  <a:schemeClr val="hlink"/>
                </a:solidFill>
              </a:rPr>
              <a:t>It is a confusing </a:t>
            </a:r>
            <a:r>
              <a:rPr lang="en">
                <a:solidFill>
                  <a:srgbClr val="1D1D1B"/>
                </a:solidFill>
              </a:rPr>
              <a:t>if the network is designed to </a:t>
            </a:r>
            <a:r>
              <a:rPr lang="en" b="1">
                <a:solidFill>
                  <a:srgbClr val="1D1D1B"/>
                </a:solidFill>
              </a:rPr>
              <a:t>maximize</a:t>
            </a:r>
            <a:r>
              <a:rPr lang="en">
                <a:solidFill>
                  <a:srgbClr val="1D1D1B"/>
                </a:solidFill>
              </a:rPr>
              <a:t> the distance between negatives with only subtle changes while </a:t>
            </a:r>
            <a:r>
              <a:rPr lang="en" b="1">
                <a:solidFill>
                  <a:srgbClr val="1D1D1B"/>
                </a:solidFill>
              </a:rPr>
              <a:t>minimizing</a:t>
            </a:r>
            <a:r>
              <a:rPr lang="en">
                <a:solidFill>
                  <a:srgbClr val="1D1D1B"/>
                </a:solidFill>
              </a:rPr>
              <a:t> the distance between positives with largely global transformations.</a:t>
            </a:r>
            <a:endParaRPr>
              <a:solidFill>
                <a:srgbClr val="1D1D1B"/>
              </a:solidFill>
            </a:endParaRPr>
          </a:p>
        </p:txBody>
      </p:sp>
      <p:sp>
        <p:nvSpPr>
          <p:cNvPr id="257" name="Google Shape;257;p24"/>
          <p:cNvSpPr txBox="1">
            <a:spLocks noGrp="1"/>
          </p:cNvSpPr>
          <p:nvPr>
            <p:ph type="sldNum" idx="12"/>
          </p:nvPr>
        </p:nvSpPr>
        <p:spPr>
          <a:xfrm>
            <a:off x="8395300" y="454768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13</a:t>
            </a:fld>
            <a:endParaRPr/>
          </a:p>
        </p:txBody>
      </p:sp>
      <p:sp>
        <p:nvSpPr>
          <p:cNvPr id="258" name="Google Shape;258;p24"/>
          <p:cNvSpPr/>
          <p:nvPr/>
        </p:nvSpPr>
        <p:spPr>
          <a:xfrm>
            <a:off x="1003250" y="2045375"/>
            <a:ext cx="180600" cy="5112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59" name="Google Shape;259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05150" y="2637300"/>
            <a:ext cx="4590223" cy="2228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25"/>
          <p:cNvSpPr txBox="1">
            <a:spLocks noGrp="1"/>
          </p:cNvSpPr>
          <p:nvPr>
            <p:ph type="title"/>
          </p:nvPr>
        </p:nvSpPr>
        <p:spPr>
          <a:xfrm>
            <a:off x="388955" y="338306"/>
            <a:ext cx="8366100" cy="762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/>
              <a:t> </a:t>
            </a:r>
            <a:r>
              <a:rPr lang="en" sz="2400" b="1">
                <a:latin typeface="PT Serif"/>
                <a:ea typeface="PT Serif"/>
                <a:cs typeface="PT Serif"/>
                <a:sym typeface="PT Serif"/>
              </a:rPr>
              <a:t>2.2 Introduction</a:t>
            </a:r>
            <a:endParaRPr sz="2400" b="1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65" name="Google Shape;265;p25"/>
          <p:cNvSpPr txBox="1">
            <a:spLocks noGrp="1"/>
          </p:cNvSpPr>
          <p:nvPr>
            <p:ph type="body" idx="1"/>
          </p:nvPr>
        </p:nvSpPr>
        <p:spPr>
          <a:xfrm>
            <a:off x="388950" y="1038000"/>
            <a:ext cx="8006400" cy="78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457200" lvl="0" indent="-34290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1D1D1B"/>
              </a:buClr>
              <a:buSzPts val="1800"/>
              <a:buChar char="●"/>
            </a:pPr>
            <a:r>
              <a:rPr lang="en" sz="1800">
                <a:solidFill>
                  <a:srgbClr val="1D1D1B"/>
                </a:solidFill>
              </a:rPr>
              <a:t>Compare </a:t>
            </a:r>
            <a:r>
              <a:rPr lang="en" sz="1800" u="sng">
                <a:solidFill>
                  <a:srgbClr val="1D1D1B"/>
                </a:solidFill>
              </a:rPr>
              <a:t>Self-supervised Contrastive Learning(SSCL)</a:t>
            </a:r>
            <a:r>
              <a:rPr lang="en" sz="1800">
                <a:solidFill>
                  <a:srgbClr val="1D1D1B"/>
                </a:solidFill>
              </a:rPr>
              <a:t> and for </a:t>
            </a:r>
            <a:r>
              <a:rPr lang="en" sz="1800" u="sng">
                <a:solidFill>
                  <a:srgbClr val="1D1D1B"/>
                </a:solidFill>
              </a:rPr>
              <a:t>surface anomaly detection.</a:t>
            </a:r>
            <a:endParaRPr sz="1800" u="sng">
              <a:solidFill>
                <a:srgbClr val="1D1D1B"/>
              </a:solidFill>
            </a:endParaRPr>
          </a:p>
        </p:txBody>
      </p:sp>
      <p:sp>
        <p:nvSpPr>
          <p:cNvPr id="266" name="Google Shape;266;p25"/>
          <p:cNvSpPr txBox="1">
            <a:spLocks noGrp="1"/>
          </p:cNvSpPr>
          <p:nvPr>
            <p:ph type="sldNum" idx="12"/>
          </p:nvPr>
        </p:nvSpPr>
        <p:spPr>
          <a:xfrm>
            <a:off x="8395300" y="454768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14</a:t>
            </a:fld>
            <a:endParaRPr/>
          </a:p>
        </p:txBody>
      </p:sp>
      <p:graphicFrame>
        <p:nvGraphicFramePr>
          <p:cNvPr id="267" name="Google Shape;267;p25"/>
          <p:cNvGraphicFramePr/>
          <p:nvPr/>
        </p:nvGraphicFramePr>
        <p:xfrm>
          <a:off x="952500" y="18097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{F254B5CA-B07C-48F5-8DA7-0AB12E15C8FA}</a:tableStyleId>
              </a:tblPr>
              <a:tblGrid>
                <a:gridCol w="2413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13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13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chemeClr val="hlink"/>
                        </a:solidFill>
                        <a:latin typeface="PT Serif"/>
                        <a:ea typeface="PT Serif"/>
                        <a:cs typeface="PT Serif"/>
                        <a:sym typeface="PT Serif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chemeClr val="hlink"/>
                          </a:solidFill>
                          <a:latin typeface="PT Serif"/>
                          <a:ea typeface="PT Serif"/>
                          <a:cs typeface="PT Serif"/>
                          <a:sym typeface="PT Serif"/>
                        </a:rPr>
                        <a:t>SSCL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chemeClr val="hlink"/>
                          </a:solidFill>
                          <a:latin typeface="PT Serif"/>
                          <a:ea typeface="PT Serif"/>
                          <a:cs typeface="PT Serif"/>
                          <a:sym typeface="PT Serif"/>
                        </a:rPr>
                        <a:t>SSL for surface anomaly detection</a:t>
                      </a: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The features </a:t>
                      </a:r>
                      <a:endParaRPr/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extracted from SSL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/>
                        <a:t>high-level</a:t>
                      </a:r>
                      <a:r>
                        <a:rPr lang="en"/>
                        <a:t> </a:t>
                      </a:r>
                      <a:endParaRPr/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semantic features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/>
                        <a:t>low-level</a:t>
                      </a:r>
                      <a:r>
                        <a:rPr lang="en"/>
                        <a:t> </a:t>
                      </a:r>
                      <a:endParaRPr/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texture features</a:t>
                      </a: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dk1"/>
                        </a:solidFill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</a:rPr>
                        <a:t>Augmentation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endParaRPr b="1">
                        <a:solidFill>
                          <a:schemeClr val="dk1"/>
                        </a:solidFill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b="1">
                          <a:solidFill>
                            <a:schemeClr val="dk1"/>
                          </a:solidFill>
                        </a:rPr>
                        <a:t>Strong</a:t>
                      </a:r>
                      <a:r>
                        <a:rPr lang="en">
                          <a:solidFill>
                            <a:schemeClr val="dk1"/>
                          </a:solidFill>
                        </a:rPr>
                        <a:t> augementation 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/>
                        <a:t>Weak</a:t>
                      </a:r>
                      <a:r>
                        <a:rPr lang="en"/>
                        <a:t> </a:t>
                      </a:r>
                      <a:r>
                        <a:rPr lang="en">
                          <a:solidFill>
                            <a:schemeClr val="dk1"/>
                          </a:solidFill>
                        </a:rPr>
                        <a:t>augementation</a:t>
                      </a:r>
                      <a:r>
                        <a:rPr lang="en"/>
                        <a:t> </a:t>
                      </a:r>
                      <a:endParaRPr/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&amp;</a:t>
                      </a:r>
                      <a:endParaRPr/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b="1"/>
                        <a:t>SPD</a:t>
                      </a:r>
                      <a:r>
                        <a:rPr lang="en"/>
                        <a:t>(SmoothBlend)</a:t>
                      </a: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</a:rPr>
                        <a:t>Sensitivity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/>
                        <a:t>Global</a:t>
                      </a:r>
                      <a:endParaRPr b="1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Global &amp; </a:t>
                      </a:r>
                      <a:r>
                        <a:rPr lang="en" b="1"/>
                        <a:t>Local</a:t>
                      </a:r>
                      <a:endParaRPr b="1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26"/>
          <p:cNvSpPr txBox="1">
            <a:spLocks noGrp="1"/>
          </p:cNvSpPr>
          <p:nvPr>
            <p:ph type="title"/>
          </p:nvPr>
        </p:nvSpPr>
        <p:spPr>
          <a:xfrm>
            <a:off x="388955" y="338306"/>
            <a:ext cx="8366100" cy="762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/>
              <a:t> </a:t>
            </a:r>
            <a:r>
              <a:rPr lang="en" sz="2400" b="1">
                <a:latin typeface="PT Serif"/>
                <a:ea typeface="PT Serif"/>
                <a:cs typeface="PT Serif"/>
                <a:sym typeface="PT Serif"/>
              </a:rPr>
              <a:t>2.3 Training with SPD</a:t>
            </a:r>
            <a:endParaRPr sz="2400" b="1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73" name="Google Shape;273;p26"/>
          <p:cNvSpPr txBox="1">
            <a:spLocks noGrp="1"/>
          </p:cNvSpPr>
          <p:nvPr>
            <p:ph type="body" idx="1"/>
          </p:nvPr>
        </p:nvSpPr>
        <p:spPr>
          <a:xfrm>
            <a:off x="388950" y="1038000"/>
            <a:ext cx="8051400" cy="1417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457200" lvl="0" indent="-34290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1D1D1B"/>
              </a:buClr>
              <a:buSzPts val="1800"/>
              <a:buChar char="●"/>
            </a:pPr>
            <a:r>
              <a:rPr lang="en" sz="1800">
                <a:solidFill>
                  <a:srgbClr val="1D1D1B"/>
                </a:solidFill>
              </a:rPr>
              <a:t>     : an anchor image.</a:t>
            </a:r>
            <a:endParaRPr sz="1800">
              <a:solidFill>
                <a:srgbClr val="1D1D1B"/>
              </a:solidFill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800"/>
              <a:buChar char="●"/>
            </a:pPr>
            <a:r>
              <a:rPr lang="en" sz="1800">
                <a:solidFill>
                  <a:srgbClr val="1D1D1B"/>
                </a:solidFill>
              </a:rPr>
              <a:t>     : the </a:t>
            </a:r>
            <a:r>
              <a:rPr lang="en" sz="1800" b="1">
                <a:solidFill>
                  <a:srgbClr val="1D1D1B"/>
                </a:solidFill>
              </a:rPr>
              <a:t>negative</a:t>
            </a:r>
            <a:r>
              <a:rPr lang="en" sz="1800">
                <a:solidFill>
                  <a:srgbClr val="1D1D1B"/>
                </a:solidFill>
              </a:rPr>
              <a:t> is generated by applying weak global augmentations followed by SmoothBlend. </a:t>
            </a:r>
            <a:endParaRPr sz="1800">
              <a:solidFill>
                <a:srgbClr val="1D1D1B"/>
              </a:solidFill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800"/>
              <a:buChar char="●"/>
            </a:pPr>
            <a:r>
              <a:rPr lang="en" sz="1800">
                <a:solidFill>
                  <a:srgbClr val="1D1D1B"/>
                </a:solidFill>
              </a:rPr>
              <a:t>      : the </a:t>
            </a:r>
            <a:r>
              <a:rPr lang="en" sz="1800" b="1">
                <a:solidFill>
                  <a:srgbClr val="1D1D1B"/>
                </a:solidFill>
              </a:rPr>
              <a:t>positive</a:t>
            </a:r>
            <a:r>
              <a:rPr lang="en" sz="1800">
                <a:solidFill>
                  <a:srgbClr val="1D1D1B"/>
                </a:solidFill>
              </a:rPr>
              <a:t> is produced by weak global transformations only.</a:t>
            </a:r>
            <a:endParaRPr sz="1800">
              <a:solidFill>
                <a:srgbClr val="1D1D1B"/>
              </a:solidFill>
            </a:endParaRPr>
          </a:p>
        </p:txBody>
      </p:sp>
      <p:sp>
        <p:nvSpPr>
          <p:cNvPr id="274" name="Google Shape;274;p26"/>
          <p:cNvSpPr txBox="1">
            <a:spLocks noGrp="1"/>
          </p:cNvSpPr>
          <p:nvPr>
            <p:ph type="sldNum" idx="12"/>
          </p:nvPr>
        </p:nvSpPr>
        <p:spPr>
          <a:xfrm>
            <a:off x="8395300" y="454768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15</a:t>
            </a:fld>
            <a:endParaRPr/>
          </a:p>
        </p:txBody>
      </p:sp>
      <p:pic>
        <p:nvPicPr>
          <p:cNvPr id="275" name="Google Shape;275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67400" y="1189148"/>
            <a:ext cx="228575" cy="199464"/>
          </a:xfrm>
          <a:prstGeom prst="rect">
            <a:avLst/>
          </a:prstGeom>
          <a:noFill/>
          <a:ln>
            <a:noFill/>
          </a:ln>
        </p:spPr>
      </p:pic>
      <p:pic>
        <p:nvPicPr>
          <p:cNvPr id="276" name="Google Shape;276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67400" y="1443375"/>
            <a:ext cx="328175" cy="298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7" name="Google Shape;277;p2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60999" y="2053050"/>
            <a:ext cx="340972" cy="353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8" name="Google Shape;278;p26"/>
          <p:cNvPicPr preferRelativeResize="0"/>
          <p:nvPr/>
        </p:nvPicPr>
        <p:blipFill rotWithShape="1">
          <a:blip r:embed="rId6">
            <a:alphaModFix/>
          </a:blip>
          <a:srcRect t="1136"/>
          <a:stretch/>
        </p:blipFill>
        <p:spPr>
          <a:xfrm>
            <a:off x="2272150" y="2565600"/>
            <a:ext cx="4440626" cy="24193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27"/>
          <p:cNvSpPr txBox="1">
            <a:spLocks noGrp="1"/>
          </p:cNvSpPr>
          <p:nvPr>
            <p:ph type="title"/>
          </p:nvPr>
        </p:nvSpPr>
        <p:spPr>
          <a:xfrm>
            <a:off x="388955" y="338306"/>
            <a:ext cx="8366100" cy="762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/>
              <a:t> </a:t>
            </a:r>
            <a:r>
              <a:rPr lang="en" sz="2400" b="1">
                <a:latin typeface="PT Serif"/>
                <a:ea typeface="PT Serif"/>
                <a:cs typeface="PT Serif"/>
                <a:sym typeface="PT Serif"/>
              </a:rPr>
              <a:t>2.3 Training with SPD</a:t>
            </a:r>
            <a:endParaRPr sz="2400" b="1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84" name="Google Shape;284;p27"/>
          <p:cNvSpPr txBox="1">
            <a:spLocks noGrp="1"/>
          </p:cNvSpPr>
          <p:nvPr>
            <p:ph type="body" idx="1"/>
          </p:nvPr>
        </p:nvSpPr>
        <p:spPr>
          <a:xfrm>
            <a:off x="388950" y="1038000"/>
            <a:ext cx="8366100" cy="78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457200" lvl="0" indent="-34290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1D1D1B"/>
              </a:buClr>
              <a:buSzPts val="1800"/>
              <a:buChar char="●"/>
            </a:pPr>
            <a:r>
              <a:rPr lang="en" sz="1800">
                <a:solidFill>
                  <a:srgbClr val="1D1D1B"/>
                </a:solidFill>
              </a:rPr>
              <a:t>A shared feature extractor         extracts the representations                   . </a:t>
            </a:r>
            <a:endParaRPr sz="1800">
              <a:solidFill>
                <a:srgbClr val="1D1D1B"/>
              </a:solidFill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800"/>
              <a:buChar char="●"/>
            </a:pPr>
            <a:r>
              <a:rPr lang="en" sz="1800">
                <a:solidFill>
                  <a:srgbClr val="1D1D1B"/>
                </a:solidFill>
              </a:rPr>
              <a:t>They’re inputted into a shared MLP          to get the projections                     . </a:t>
            </a:r>
            <a:endParaRPr sz="1800">
              <a:solidFill>
                <a:srgbClr val="1D1D1B"/>
              </a:solidFill>
            </a:endParaRPr>
          </a:p>
        </p:txBody>
      </p:sp>
      <p:sp>
        <p:nvSpPr>
          <p:cNvPr id="285" name="Google Shape;285;p27"/>
          <p:cNvSpPr txBox="1">
            <a:spLocks noGrp="1"/>
          </p:cNvSpPr>
          <p:nvPr>
            <p:ph type="sldNum" idx="12"/>
          </p:nvPr>
        </p:nvSpPr>
        <p:spPr>
          <a:xfrm>
            <a:off x="8395300" y="454768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16</a:t>
            </a:fld>
            <a:endParaRPr/>
          </a:p>
        </p:txBody>
      </p:sp>
      <p:pic>
        <p:nvPicPr>
          <p:cNvPr id="286" name="Google Shape;286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85475" y="1100898"/>
            <a:ext cx="992350" cy="3026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87" name="Google Shape;287;p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633025" y="1119623"/>
            <a:ext cx="395882" cy="265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88" name="Google Shape;288;p2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600925" y="1450776"/>
            <a:ext cx="395875" cy="270243"/>
          </a:xfrm>
          <a:prstGeom prst="rect">
            <a:avLst/>
          </a:prstGeom>
          <a:noFill/>
          <a:ln>
            <a:noFill/>
          </a:ln>
        </p:spPr>
      </p:pic>
      <p:pic>
        <p:nvPicPr>
          <p:cNvPr id="289" name="Google Shape;289;p2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343375" y="1384788"/>
            <a:ext cx="1096975" cy="335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0" name="Google Shape;290;p27"/>
          <p:cNvPicPr preferRelativeResize="0"/>
          <p:nvPr/>
        </p:nvPicPr>
        <p:blipFill rotWithShape="1">
          <a:blip r:embed="rId7">
            <a:alphaModFix/>
          </a:blip>
          <a:srcRect t="1136"/>
          <a:stretch/>
        </p:blipFill>
        <p:spPr>
          <a:xfrm>
            <a:off x="1985950" y="2070900"/>
            <a:ext cx="5172101" cy="2817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28"/>
          <p:cNvSpPr txBox="1">
            <a:spLocks noGrp="1"/>
          </p:cNvSpPr>
          <p:nvPr>
            <p:ph type="title"/>
          </p:nvPr>
        </p:nvSpPr>
        <p:spPr>
          <a:xfrm>
            <a:off x="388955" y="338306"/>
            <a:ext cx="8366100" cy="762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/>
              <a:t> </a:t>
            </a:r>
            <a:r>
              <a:rPr lang="en" sz="2400" b="1">
                <a:latin typeface="PT Serif"/>
                <a:ea typeface="PT Serif"/>
                <a:cs typeface="PT Serif"/>
                <a:sym typeface="PT Serif"/>
              </a:rPr>
              <a:t>2.3 Training with SPD</a:t>
            </a:r>
            <a:endParaRPr sz="2400" b="1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96" name="Google Shape;296;p28"/>
          <p:cNvSpPr txBox="1">
            <a:spLocks noGrp="1"/>
          </p:cNvSpPr>
          <p:nvPr>
            <p:ph type="body" idx="1"/>
          </p:nvPr>
        </p:nvSpPr>
        <p:spPr>
          <a:xfrm>
            <a:off x="388950" y="1038000"/>
            <a:ext cx="8051400" cy="461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457200" lvl="0" indent="-34290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1D1D1B"/>
              </a:buClr>
              <a:buSzPts val="1800"/>
              <a:buChar char="●"/>
            </a:pPr>
            <a:r>
              <a:rPr lang="en" sz="1800">
                <a:solidFill>
                  <a:srgbClr val="1D1D1B"/>
                </a:solidFill>
              </a:rPr>
              <a:t>In summary, the SPD learning minimizes the following SPD loss</a:t>
            </a:r>
            <a:endParaRPr sz="1800">
              <a:solidFill>
                <a:srgbClr val="1D1D1B"/>
              </a:solidFill>
            </a:endParaRPr>
          </a:p>
        </p:txBody>
      </p:sp>
      <p:sp>
        <p:nvSpPr>
          <p:cNvPr id="297" name="Google Shape;297;p28"/>
          <p:cNvSpPr txBox="1">
            <a:spLocks noGrp="1"/>
          </p:cNvSpPr>
          <p:nvPr>
            <p:ph type="sldNum" idx="12"/>
          </p:nvPr>
        </p:nvSpPr>
        <p:spPr>
          <a:xfrm>
            <a:off x="8395300" y="454768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17</a:t>
            </a:fld>
            <a:endParaRPr/>
          </a:p>
        </p:txBody>
      </p:sp>
      <p:pic>
        <p:nvPicPr>
          <p:cNvPr id="298" name="Google Shape;298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25500" y="1469750"/>
            <a:ext cx="4979799" cy="316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9" name="Google Shape;299;p28"/>
          <p:cNvPicPr preferRelativeResize="0"/>
          <p:nvPr/>
        </p:nvPicPr>
        <p:blipFill rotWithShape="1">
          <a:blip r:embed="rId4">
            <a:alphaModFix/>
          </a:blip>
          <a:srcRect t="1136"/>
          <a:stretch/>
        </p:blipFill>
        <p:spPr>
          <a:xfrm>
            <a:off x="1956875" y="1917225"/>
            <a:ext cx="5230249" cy="28495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29"/>
          <p:cNvSpPr txBox="1">
            <a:spLocks noGrp="1"/>
          </p:cNvSpPr>
          <p:nvPr>
            <p:ph type="title"/>
          </p:nvPr>
        </p:nvSpPr>
        <p:spPr>
          <a:xfrm>
            <a:off x="388955" y="338306"/>
            <a:ext cx="8366100" cy="762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/>
              <a:t> </a:t>
            </a:r>
            <a:r>
              <a:rPr lang="en" sz="2400" b="1">
                <a:latin typeface="PT Serif"/>
                <a:ea typeface="PT Serif"/>
                <a:cs typeface="PT Serif"/>
                <a:sym typeface="PT Serif"/>
              </a:rPr>
              <a:t>2.3 Standard contrastive SSL with SPD</a:t>
            </a:r>
            <a:endParaRPr sz="2400" b="1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305" name="Google Shape;305;p29"/>
          <p:cNvSpPr txBox="1">
            <a:spLocks noGrp="1"/>
          </p:cNvSpPr>
          <p:nvPr>
            <p:ph type="body" idx="1"/>
          </p:nvPr>
        </p:nvSpPr>
        <p:spPr>
          <a:xfrm>
            <a:off x="388950" y="1038000"/>
            <a:ext cx="8051400" cy="1629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457200" lvl="0" indent="-34290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1D1D1B"/>
              </a:buClr>
              <a:buSzPts val="1800"/>
              <a:buChar char="●"/>
            </a:pPr>
            <a:r>
              <a:rPr lang="en" sz="1800">
                <a:solidFill>
                  <a:srgbClr val="1D1D1B"/>
                </a:solidFill>
              </a:rPr>
              <a:t>Example: SimCLR </a:t>
            </a:r>
            <a:endParaRPr sz="1800">
              <a:solidFill>
                <a:srgbClr val="1D1D1B"/>
              </a:solidFill>
            </a:endParaRPr>
          </a:p>
          <a:p>
            <a:pPr marL="914400" lvl="1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600"/>
              <a:buChar char="○"/>
            </a:pPr>
            <a:r>
              <a:rPr lang="en">
                <a:solidFill>
                  <a:srgbClr val="1D1D1B"/>
                </a:solidFill>
              </a:rPr>
              <a:t>the </a:t>
            </a:r>
            <a:r>
              <a:rPr lang="en" b="1">
                <a:solidFill>
                  <a:srgbClr val="1D1D1B"/>
                </a:solidFill>
              </a:rPr>
              <a:t>anchor</a:t>
            </a:r>
            <a:r>
              <a:rPr lang="en">
                <a:solidFill>
                  <a:srgbClr val="1D1D1B"/>
                </a:solidFill>
              </a:rPr>
              <a:t> </a:t>
            </a:r>
            <a:endParaRPr>
              <a:solidFill>
                <a:srgbClr val="1D1D1B"/>
              </a:solidFill>
            </a:endParaRPr>
          </a:p>
          <a:p>
            <a:pPr marL="914400" lvl="1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600"/>
              <a:buChar char="○"/>
            </a:pPr>
            <a:r>
              <a:rPr lang="en" b="1">
                <a:solidFill>
                  <a:srgbClr val="1D1D1B"/>
                </a:solidFill>
              </a:rPr>
              <a:t>positive</a:t>
            </a:r>
            <a:r>
              <a:rPr lang="en">
                <a:solidFill>
                  <a:srgbClr val="1D1D1B"/>
                </a:solidFill>
              </a:rPr>
              <a:t>        via strong global augmentations</a:t>
            </a:r>
            <a:endParaRPr>
              <a:solidFill>
                <a:srgbClr val="1D1D1B"/>
              </a:solidFill>
            </a:endParaRPr>
          </a:p>
          <a:p>
            <a:pPr marL="914400" lvl="1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600"/>
              <a:buChar char="○"/>
            </a:pPr>
            <a:r>
              <a:rPr lang="en">
                <a:solidFill>
                  <a:srgbClr val="1D1D1B"/>
                </a:solidFill>
              </a:rPr>
              <a:t>other images       ’s in the same batch as </a:t>
            </a:r>
            <a:r>
              <a:rPr lang="en" b="1">
                <a:solidFill>
                  <a:srgbClr val="1D1D1B"/>
                </a:solidFill>
              </a:rPr>
              <a:t>negatives</a:t>
            </a:r>
            <a:endParaRPr b="1">
              <a:solidFill>
                <a:srgbClr val="1D1D1B"/>
              </a:solidFill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800"/>
              <a:buChar char="●"/>
            </a:pPr>
            <a:r>
              <a:rPr lang="en" sz="1800">
                <a:solidFill>
                  <a:srgbClr val="1D1D1B"/>
                </a:solidFill>
              </a:rPr>
              <a:t>The network is trained by the following combined loss</a:t>
            </a:r>
            <a:endParaRPr sz="1800">
              <a:solidFill>
                <a:srgbClr val="1D1D1B"/>
              </a:solidFill>
            </a:endParaRPr>
          </a:p>
        </p:txBody>
      </p:sp>
      <p:sp>
        <p:nvSpPr>
          <p:cNvPr id="306" name="Google Shape;306;p29"/>
          <p:cNvSpPr txBox="1">
            <a:spLocks noGrp="1"/>
          </p:cNvSpPr>
          <p:nvPr>
            <p:ph type="sldNum" idx="12"/>
          </p:nvPr>
        </p:nvSpPr>
        <p:spPr>
          <a:xfrm>
            <a:off x="8395300" y="454768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18</a:t>
            </a:fld>
            <a:endParaRPr/>
          </a:p>
        </p:txBody>
      </p:sp>
      <p:pic>
        <p:nvPicPr>
          <p:cNvPr id="307" name="Google Shape;307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32975" y="1702950"/>
            <a:ext cx="243350" cy="264707"/>
          </a:xfrm>
          <a:prstGeom prst="rect">
            <a:avLst/>
          </a:prstGeom>
          <a:noFill/>
          <a:ln>
            <a:noFill/>
          </a:ln>
        </p:spPr>
      </p:pic>
      <p:pic>
        <p:nvPicPr>
          <p:cNvPr id="308" name="Google Shape;308;p29"/>
          <p:cNvPicPr preferRelativeResize="0"/>
          <p:nvPr/>
        </p:nvPicPr>
        <p:blipFill rotWithShape="1">
          <a:blip r:embed="rId4">
            <a:alphaModFix/>
          </a:blip>
          <a:srcRect r="37245"/>
          <a:stretch/>
        </p:blipFill>
        <p:spPr>
          <a:xfrm>
            <a:off x="2644252" y="2022975"/>
            <a:ext cx="254994" cy="26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9" name="Google Shape;309;p2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476325" y="1503501"/>
            <a:ext cx="228550" cy="199443"/>
          </a:xfrm>
          <a:prstGeom prst="rect">
            <a:avLst/>
          </a:prstGeom>
          <a:noFill/>
          <a:ln>
            <a:noFill/>
          </a:ln>
        </p:spPr>
      </p:pic>
      <p:pic>
        <p:nvPicPr>
          <p:cNvPr id="310" name="Google Shape;310;p2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901500" y="2607700"/>
            <a:ext cx="6454750" cy="332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30"/>
          <p:cNvSpPr txBox="1">
            <a:spLocks noGrp="1"/>
          </p:cNvSpPr>
          <p:nvPr>
            <p:ph type="title"/>
          </p:nvPr>
        </p:nvSpPr>
        <p:spPr>
          <a:xfrm>
            <a:off x="388955" y="338306"/>
            <a:ext cx="8366100" cy="762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/>
              <a:t> </a:t>
            </a:r>
            <a:r>
              <a:rPr lang="en" sz="2400" b="1">
                <a:latin typeface="PT Serif"/>
                <a:ea typeface="PT Serif"/>
                <a:cs typeface="PT Serif"/>
                <a:sym typeface="PT Serif"/>
              </a:rPr>
              <a:t>2.3 Standard supervised pre-training with SPD</a:t>
            </a:r>
            <a:endParaRPr sz="2400" b="1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316" name="Google Shape;316;p30"/>
          <p:cNvSpPr txBox="1">
            <a:spLocks noGrp="1"/>
          </p:cNvSpPr>
          <p:nvPr>
            <p:ph type="body" idx="1"/>
          </p:nvPr>
        </p:nvSpPr>
        <p:spPr>
          <a:xfrm>
            <a:off x="388950" y="1038000"/>
            <a:ext cx="8006400" cy="2201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457200" lvl="0" indent="-34290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1D1D1B"/>
              </a:buClr>
              <a:buSzPts val="1800"/>
              <a:buChar char="●"/>
            </a:pPr>
            <a:r>
              <a:rPr lang="en" sz="1800">
                <a:solidFill>
                  <a:srgbClr val="1D1D1B"/>
                </a:solidFill>
              </a:rPr>
              <a:t>SPD could improve </a:t>
            </a:r>
            <a:r>
              <a:rPr lang="en" sz="1800" b="1">
                <a:solidFill>
                  <a:srgbClr val="1D1D1B"/>
                </a:solidFill>
              </a:rPr>
              <a:t>local sensitivity</a:t>
            </a:r>
            <a:r>
              <a:rPr lang="en" sz="1800">
                <a:solidFill>
                  <a:srgbClr val="1D1D1B"/>
                </a:solidFill>
              </a:rPr>
              <a:t>. </a:t>
            </a:r>
            <a:endParaRPr sz="1800">
              <a:solidFill>
                <a:srgbClr val="1D1D1B"/>
              </a:solidFill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800"/>
              <a:buChar char="●"/>
            </a:pPr>
            <a:r>
              <a:rPr lang="en" sz="1800">
                <a:solidFill>
                  <a:srgbClr val="1D1D1B"/>
                </a:solidFill>
              </a:rPr>
              <a:t>Implement</a:t>
            </a:r>
            <a:endParaRPr sz="1800">
              <a:solidFill>
                <a:srgbClr val="1D1D1B"/>
              </a:solidFill>
            </a:endParaRPr>
          </a:p>
          <a:p>
            <a:pPr marL="914400" lvl="1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600"/>
              <a:buChar char="○"/>
            </a:pPr>
            <a:r>
              <a:rPr lang="en" b="1">
                <a:solidFill>
                  <a:schemeClr val="hlink"/>
                </a:solidFill>
              </a:rPr>
              <a:t>Auxiliary classifier</a:t>
            </a:r>
            <a:endParaRPr b="1">
              <a:solidFill>
                <a:schemeClr val="hlink"/>
              </a:solidFill>
            </a:endParaRPr>
          </a:p>
          <a:p>
            <a:pPr marL="1371600" lvl="2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600"/>
              <a:buChar char="■"/>
            </a:pPr>
            <a:r>
              <a:rPr lang="en">
                <a:solidFill>
                  <a:schemeClr val="hlink"/>
                </a:solidFill>
              </a:rPr>
              <a:t>Add on top of the last feature layer of the standard supervised model (ResNet-50)</a:t>
            </a:r>
            <a:endParaRPr>
              <a:solidFill>
                <a:schemeClr val="hlink"/>
              </a:solidFill>
            </a:endParaRPr>
          </a:p>
          <a:p>
            <a:pPr marL="1371600" lvl="2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600"/>
              <a:buChar char="■"/>
            </a:pPr>
            <a:r>
              <a:rPr lang="en">
                <a:solidFill>
                  <a:schemeClr val="hlink"/>
                </a:solidFill>
              </a:rPr>
              <a:t>To classify if an augmented SPD image has a local perturbation or not</a:t>
            </a:r>
            <a:endParaRPr>
              <a:solidFill>
                <a:schemeClr val="hlink"/>
              </a:solidFill>
            </a:endParaRPr>
          </a:p>
          <a:p>
            <a:pPr marL="914400" lvl="1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600"/>
              <a:buChar char="○"/>
            </a:pPr>
            <a:r>
              <a:rPr lang="en" b="1">
                <a:solidFill>
                  <a:schemeClr val="hlink"/>
                </a:solidFill>
              </a:rPr>
              <a:t>Cross-entropy</a:t>
            </a:r>
            <a:endParaRPr>
              <a:solidFill>
                <a:srgbClr val="1D1D1B"/>
              </a:solidFill>
            </a:endParaRPr>
          </a:p>
        </p:txBody>
      </p:sp>
      <p:sp>
        <p:nvSpPr>
          <p:cNvPr id="317" name="Google Shape;317;p30"/>
          <p:cNvSpPr txBox="1">
            <a:spLocks noGrp="1"/>
          </p:cNvSpPr>
          <p:nvPr>
            <p:ph type="sldNum" idx="12"/>
          </p:nvPr>
        </p:nvSpPr>
        <p:spPr>
          <a:xfrm>
            <a:off x="8395300" y="454768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19</a:t>
            </a:fld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3"/>
          <p:cNvSpPr txBox="1">
            <a:spLocks noGrp="1"/>
          </p:cNvSpPr>
          <p:nvPr>
            <p:ph type="title"/>
          </p:nvPr>
        </p:nvSpPr>
        <p:spPr>
          <a:xfrm>
            <a:off x="388955" y="338306"/>
            <a:ext cx="8366100" cy="762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/>
              <a:t> </a:t>
            </a:r>
            <a:r>
              <a:rPr lang="en" sz="2400" b="1">
                <a:latin typeface="PT Serif"/>
                <a:ea typeface="PT Serif"/>
                <a:cs typeface="PT Serif"/>
                <a:sym typeface="PT Serif"/>
              </a:rPr>
              <a:t>Outline</a:t>
            </a:r>
            <a:endParaRPr sz="2400" b="1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60" name="Google Shape;60;p13"/>
          <p:cNvSpPr txBox="1">
            <a:spLocks noGrp="1"/>
          </p:cNvSpPr>
          <p:nvPr>
            <p:ph type="body" idx="1"/>
          </p:nvPr>
        </p:nvSpPr>
        <p:spPr>
          <a:xfrm>
            <a:off x="388950" y="1038000"/>
            <a:ext cx="8051400" cy="3749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457200" lvl="0" indent="-34290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1D1D1B"/>
              </a:buClr>
              <a:buSzPts val="1800"/>
              <a:buChar char="●"/>
            </a:pPr>
            <a:r>
              <a:rPr lang="en" sz="1800">
                <a:solidFill>
                  <a:srgbClr val="1D1D1B"/>
                </a:solidFill>
              </a:rPr>
              <a:t>Introduction</a:t>
            </a:r>
            <a:endParaRPr sz="1800">
              <a:solidFill>
                <a:srgbClr val="1D1D1B"/>
              </a:solidFill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800"/>
              <a:buChar char="●"/>
            </a:pPr>
            <a:r>
              <a:rPr lang="en" sz="1800">
                <a:solidFill>
                  <a:srgbClr val="1D1D1B"/>
                </a:solidFill>
              </a:rPr>
              <a:t>SPot-the-Difference (SPD) Regularization</a:t>
            </a:r>
            <a:endParaRPr sz="1800">
              <a:solidFill>
                <a:srgbClr val="1D1D1B"/>
              </a:solidFill>
            </a:endParaRPr>
          </a:p>
          <a:p>
            <a:pPr marL="914400" lvl="1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600"/>
              <a:buAutoNum type="arabicPeriod"/>
            </a:pPr>
            <a:r>
              <a:rPr lang="en">
                <a:solidFill>
                  <a:srgbClr val="1D1D1B"/>
                </a:solidFill>
              </a:rPr>
              <a:t>Self-supervised Contrastive Learning</a:t>
            </a:r>
            <a:endParaRPr sz="1600">
              <a:solidFill>
                <a:srgbClr val="1D1D1B"/>
              </a:solidFill>
            </a:endParaRPr>
          </a:p>
          <a:p>
            <a:pPr marL="914400" lvl="1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600"/>
              <a:buAutoNum type="arabicPeriod"/>
            </a:pPr>
            <a:r>
              <a:rPr lang="en">
                <a:solidFill>
                  <a:srgbClr val="1D1D1B"/>
                </a:solidFill>
              </a:rPr>
              <a:t>Augmentations for SPD</a:t>
            </a:r>
            <a:endParaRPr sz="1600">
              <a:solidFill>
                <a:srgbClr val="1D1D1B"/>
              </a:solidFill>
            </a:endParaRPr>
          </a:p>
          <a:p>
            <a:pPr marL="914400" lvl="1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600"/>
              <a:buAutoNum type="arabicPeriod"/>
            </a:pPr>
            <a:r>
              <a:rPr lang="en">
                <a:solidFill>
                  <a:srgbClr val="1D1D1B"/>
                </a:solidFill>
              </a:rPr>
              <a:t>Training with SPD</a:t>
            </a:r>
            <a:endParaRPr sz="1600" b="1" i="1">
              <a:solidFill>
                <a:srgbClr val="1D1D1B"/>
              </a:solidFill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800"/>
              <a:buChar char="●"/>
            </a:pPr>
            <a:r>
              <a:rPr lang="en" sz="1800">
                <a:solidFill>
                  <a:srgbClr val="1D1D1B"/>
                </a:solidFill>
              </a:rPr>
              <a:t>Visual Anomaly (VisA) Dataset</a:t>
            </a:r>
            <a:endParaRPr sz="1800">
              <a:solidFill>
                <a:srgbClr val="1D1D1B"/>
              </a:solidFill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800"/>
              <a:buChar char="●"/>
            </a:pPr>
            <a:r>
              <a:rPr lang="en" sz="1800">
                <a:solidFill>
                  <a:srgbClr val="1D1D1B"/>
                </a:solidFill>
              </a:rPr>
              <a:t>Experiments</a:t>
            </a:r>
            <a:endParaRPr sz="1800">
              <a:solidFill>
                <a:srgbClr val="1D1D1B"/>
              </a:solidFill>
            </a:endParaRPr>
          </a:p>
          <a:p>
            <a:pPr marL="914400" lvl="1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600"/>
              <a:buAutoNum type="arabicPeriod"/>
            </a:pPr>
            <a:r>
              <a:rPr lang="en" sz="1600">
                <a:solidFill>
                  <a:srgbClr val="1D1D1B"/>
                </a:solidFill>
              </a:rPr>
              <a:t>Datasets</a:t>
            </a:r>
            <a:endParaRPr sz="1600">
              <a:solidFill>
                <a:srgbClr val="1D1D1B"/>
              </a:solidFill>
            </a:endParaRPr>
          </a:p>
          <a:p>
            <a:pPr marL="914400" lvl="1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600"/>
              <a:buAutoNum type="arabicPeriod"/>
            </a:pPr>
            <a:r>
              <a:rPr lang="en">
                <a:solidFill>
                  <a:srgbClr val="1D1D1B"/>
                </a:solidFill>
              </a:rPr>
              <a:t>SPD in high-shot 1-class/2-class Regimes</a:t>
            </a:r>
            <a:endParaRPr sz="1600">
              <a:solidFill>
                <a:srgbClr val="1D1D1B"/>
              </a:solidFill>
            </a:endParaRPr>
          </a:p>
          <a:p>
            <a:pPr marL="914400" lvl="1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600"/>
              <a:buAutoNum type="arabicPeriod"/>
            </a:pPr>
            <a:r>
              <a:rPr lang="en">
                <a:solidFill>
                  <a:srgbClr val="1D1D1B"/>
                </a:solidFill>
              </a:rPr>
              <a:t>SPD in Low-shot 2-class Regime</a:t>
            </a:r>
            <a:endParaRPr sz="1600">
              <a:solidFill>
                <a:srgbClr val="1D1D1B"/>
              </a:solidFill>
            </a:endParaRPr>
          </a:p>
          <a:p>
            <a:pPr marL="914400" lvl="1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600"/>
              <a:buAutoNum type="arabicPeriod"/>
            </a:pPr>
            <a:r>
              <a:rPr lang="en">
                <a:solidFill>
                  <a:srgbClr val="1D1D1B"/>
                </a:solidFill>
              </a:rPr>
              <a:t>Ablation Study</a:t>
            </a:r>
            <a:endParaRPr>
              <a:solidFill>
                <a:srgbClr val="1D1D1B"/>
              </a:solidFill>
            </a:endParaRPr>
          </a:p>
          <a:p>
            <a:pPr marL="45720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2000"/>
              <a:buChar char="●"/>
            </a:pPr>
            <a:r>
              <a:rPr lang="en" sz="1800">
                <a:solidFill>
                  <a:srgbClr val="1D1D1B"/>
                </a:solidFill>
              </a:rPr>
              <a:t>Conclusions</a:t>
            </a:r>
            <a:endParaRPr>
              <a:solidFill>
                <a:srgbClr val="1D1D1B"/>
              </a:solidFill>
            </a:endParaRPr>
          </a:p>
        </p:txBody>
      </p:sp>
      <p:sp>
        <p:nvSpPr>
          <p:cNvPr id="61" name="Google Shape;61;p13"/>
          <p:cNvSpPr txBox="1">
            <a:spLocks noGrp="1"/>
          </p:cNvSpPr>
          <p:nvPr>
            <p:ph type="sldNum" idx="12"/>
          </p:nvPr>
        </p:nvSpPr>
        <p:spPr>
          <a:xfrm>
            <a:off x="8395300" y="454768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</a:t>
            </a:fld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p31"/>
          <p:cNvSpPr txBox="1">
            <a:spLocks noGrp="1"/>
          </p:cNvSpPr>
          <p:nvPr>
            <p:ph type="title"/>
          </p:nvPr>
        </p:nvSpPr>
        <p:spPr>
          <a:xfrm>
            <a:off x="388955" y="338306"/>
            <a:ext cx="8366100" cy="762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/>
              <a:t> </a:t>
            </a:r>
            <a:r>
              <a:rPr lang="en" sz="2400" b="1">
                <a:latin typeface="PT Serif"/>
                <a:ea typeface="PT Serif"/>
                <a:cs typeface="PT Serif"/>
                <a:sym typeface="PT Serif"/>
              </a:rPr>
              <a:t>3. Visual Anomaly (VisA) Dataset</a:t>
            </a:r>
            <a:endParaRPr sz="2400" b="1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323" name="Google Shape;323;p31"/>
          <p:cNvSpPr txBox="1">
            <a:spLocks noGrp="1"/>
          </p:cNvSpPr>
          <p:nvPr>
            <p:ph type="sldNum" idx="12"/>
          </p:nvPr>
        </p:nvSpPr>
        <p:spPr>
          <a:xfrm>
            <a:off x="8395300" y="454768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20</a:t>
            </a:fld>
            <a:endParaRPr/>
          </a:p>
        </p:txBody>
      </p:sp>
      <p:sp>
        <p:nvSpPr>
          <p:cNvPr id="324" name="Google Shape;324;p31"/>
          <p:cNvSpPr txBox="1">
            <a:spLocks noGrp="1"/>
          </p:cNvSpPr>
          <p:nvPr>
            <p:ph type="body" idx="1"/>
          </p:nvPr>
        </p:nvSpPr>
        <p:spPr>
          <a:xfrm>
            <a:off x="388950" y="1038000"/>
            <a:ext cx="8006400" cy="237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457200" lvl="0" indent="-34290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1D1D1B"/>
              </a:buClr>
              <a:buSzPts val="1800"/>
              <a:buChar char="●"/>
            </a:pPr>
            <a:r>
              <a:rPr lang="en" sz="1800">
                <a:solidFill>
                  <a:srgbClr val="1D1D1B"/>
                </a:solidFill>
              </a:rPr>
              <a:t>Dataset Description</a:t>
            </a:r>
            <a:endParaRPr sz="1800">
              <a:solidFill>
                <a:srgbClr val="1D1D1B"/>
              </a:solidFill>
            </a:endParaRPr>
          </a:p>
          <a:p>
            <a:pPr marL="914400" lvl="1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800"/>
              <a:buChar char="○"/>
            </a:pPr>
            <a:r>
              <a:rPr lang="en" sz="1800">
                <a:solidFill>
                  <a:srgbClr val="1D1D1B"/>
                </a:solidFill>
              </a:rPr>
              <a:t>There are </a:t>
            </a:r>
            <a:r>
              <a:rPr lang="en" sz="1800" b="1">
                <a:solidFill>
                  <a:srgbClr val="1D1D1B"/>
                </a:solidFill>
              </a:rPr>
              <a:t>10,821</a:t>
            </a:r>
            <a:r>
              <a:rPr lang="en" sz="1800">
                <a:solidFill>
                  <a:srgbClr val="1D1D1B"/>
                </a:solidFill>
              </a:rPr>
              <a:t> images with 9,621 normal and 1,200 anomalous samples.</a:t>
            </a:r>
            <a:endParaRPr sz="1800">
              <a:solidFill>
                <a:srgbClr val="1D1D1B"/>
              </a:solidFill>
            </a:endParaRPr>
          </a:p>
          <a:p>
            <a:pPr marL="914400" lvl="1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800"/>
              <a:buChar char="○"/>
            </a:pPr>
            <a:r>
              <a:rPr lang="en" sz="1800">
                <a:solidFill>
                  <a:schemeClr val="hlink"/>
                </a:solidFill>
              </a:rPr>
              <a:t>It spans 12 objects across 3 domains.</a:t>
            </a:r>
            <a:endParaRPr sz="1800">
              <a:solidFill>
                <a:schemeClr val="hlink"/>
              </a:solidFill>
            </a:endParaRPr>
          </a:p>
          <a:p>
            <a:pPr marL="914400" lvl="1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800"/>
              <a:buChar char="○"/>
            </a:pPr>
            <a:r>
              <a:rPr lang="en" sz="1800">
                <a:solidFill>
                  <a:schemeClr val="hlink"/>
                </a:solidFill>
              </a:rPr>
              <a:t>All images were acquired using a 4, 000 × 6, 000 high-resolution RGB sensor</a:t>
            </a:r>
            <a:endParaRPr sz="1800">
              <a:solidFill>
                <a:schemeClr val="hlink"/>
              </a:solidFill>
            </a:endParaRPr>
          </a:p>
          <a:p>
            <a:pPr marL="914400" lvl="1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800"/>
              <a:buChar char="○"/>
            </a:pPr>
            <a:r>
              <a:rPr lang="en" sz="1800" b="1">
                <a:solidFill>
                  <a:srgbClr val="1D1D1B"/>
                </a:solidFill>
              </a:rPr>
              <a:t>Larger</a:t>
            </a:r>
            <a:r>
              <a:rPr lang="en" sz="1800">
                <a:solidFill>
                  <a:srgbClr val="1D1D1B"/>
                </a:solidFill>
              </a:rPr>
              <a:t> and </a:t>
            </a:r>
            <a:r>
              <a:rPr lang="en" sz="1800" b="1">
                <a:solidFill>
                  <a:srgbClr val="1D1D1B"/>
                </a:solidFill>
              </a:rPr>
              <a:t>more </a:t>
            </a:r>
            <a:r>
              <a:rPr lang="en" sz="1800" b="1">
                <a:solidFill>
                  <a:schemeClr val="hlink"/>
                </a:solidFill>
              </a:rPr>
              <a:t>complex</a:t>
            </a:r>
            <a:r>
              <a:rPr lang="en" sz="1800">
                <a:solidFill>
                  <a:schemeClr val="hlink"/>
                </a:solidFill>
              </a:rPr>
              <a:t> </a:t>
            </a:r>
            <a:r>
              <a:rPr lang="en" sz="1800">
                <a:solidFill>
                  <a:srgbClr val="1D1D1B"/>
                </a:solidFill>
              </a:rPr>
              <a:t>than </a:t>
            </a:r>
            <a:r>
              <a:rPr lang="en" sz="1800" u="sng">
                <a:solidFill>
                  <a:srgbClr val="FF0000"/>
                </a:solidFill>
              </a:rPr>
              <a:t>MVTec-AD</a:t>
            </a:r>
            <a:endParaRPr sz="1800" u="sng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p32"/>
          <p:cNvSpPr txBox="1">
            <a:spLocks noGrp="1"/>
          </p:cNvSpPr>
          <p:nvPr>
            <p:ph type="title"/>
          </p:nvPr>
        </p:nvSpPr>
        <p:spPr>
          <a:xfrm>
            <a:off x="388955" y="338306"/>
            <a:ext cx="8366100" cy="762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/>
              <a:t> </a:t>
            </a:r>
            <a:r>
              <a:rPr lang="en" sz="2400" b="1">
                <a:latin typeface="PT Serif"/>
                <a:ea typeface="PT Serif"/>
                <a:cs typeface="PT Serif"/>
                <a:sym typeface="PT Serif"/>
              </a:rPr>
              <a:t>3. Visual Anomaly (VisA) Dataset</a:t>
            </a:r>
            <a:endParaRPr sz="2400" b="1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330" name="Google Shape;330;p32"/>
          <p:cNvSpPr txBox="1">
            <a:spLocks noGrp="1"/>
          </p:cNvSpPr>
          <p:nvPr>
            <p:ph type="sldNum" idx="12"/>
          </p:nvPr>
        </p:nvSpPr>
        <p:spPr>
          <a:xfrm>
            <a:off x="8395300" y="454768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21</a:t>
            </a:fld>
            <a:endParaRPr/>
          </a:p>
        </p:txBody>
      </p:sp>
      <p:sp>
        <p:nvSpPr>
          <p:cNvPr id="331" name="Google Shape;331;p32"/>
          <p:cNvSpPr txBox="1">
            <a:spLocks noGrp="1"/>
          </p:cNvSpPr>
          <p:nvPr>
            <p:ph type="body" idx="1"/>
          </p:nvPr>
        </p:nvSpPr>
        <p:spPr>
          <a:xfrm>
            <a:off x="388950" y="1038000"/>
            <a:ext cx="8006400" cy="461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1800" b="1">
              <a:solidFill>
                <a:srgbClr val="1D1D1B"/>
              </a:solidFill>
            </a:endParaRPr>
          </a:p>
        </p:txBody>
      </p:sp>
      <p:pic>
        <p:nvPicPr>
          <p:cNvPr id="332" name="Google Shape;332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8675" y="1743050"/>
            <a:ext cx="4001768" cy="2055524"/>
          </a:xfrm>
          <a:prstGeom prst="rect">
            <a:avLst/>
          </a:prstGeom>
          <a:noFill/>
          <a:ln>
            <a:noFill/>
          </a:ln>
        </p:spPr>
      </p:pic>
      <p:pic>
        <p:nvPicPr>
          <p:cNvPr id="333" name="Google Shape;333;p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88127" y="1063000"/>
            <a:ext cx="4166925" cy="3228350"/>
          </a:xfrm>
          <a:prstGeom prst="rect">
            <a:avLst/>
          </a:prstGeom>
          <a:noFill/>
          <a:ln>
            <a:noFill/>
          </a:ln>
        </p:spPr>
      </p:pic>
      <p:sp>
        <p:nvSpPr>
          <p:cNvPr id="334" name="Google Shape;334;p32"/>
          <p:cNvSpPr txBox="1"/>
          <p:nvPr/>
        </p:nvSpPr>
        <p:spPr>
          <a:xfrm>
            <a:off x="1533176" y="3798575"/>
            <a:ext cx="2175900" cy="43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48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hlink"/>
                </a:solidFill>
                <a:latin typeface="PT Serif"/>
                <a:ea typeface="PT Serif"/>
                <a:cs typeface="PT Serif"/>
                <a:sym typeface="PT Serif"/>
              </a:rPr>
              <a:t>MVTec-AD Dataset</a:t>
            </a:r>
            <a:endParaRPr sz="160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335" name="Google Shape;335;p32"/>
          <p:cNvSpPr txBox="1"/>
          <p:nvPr/>
        </p:nvSpPr>
        <p:spPr>
          <a:xfrm>
            <a:off x="6031050" y="4291350"/>
            <a:ext cx="1533600" cy="43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rPr>
              <a:t>VisA Dataset</a:t>
            </a:r>
            <a:endParaRPr sz="1600" b="1">
              <a:latin typeface="PT Serif"/>
              <a:ea typeface="PT Serif"/>
              <a:cs typeface="PT Serif"/>
              <a:sym typeface="PT Serif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33"/>
          <p:cNvSpPr txBox="1">
            <a:spLocks noGrp="1"/>
          </p:cNvSpPr>
          <p:nvPr>
            <p:ph type="title"/>
          </p:nvPr>
        </p:nvSpPr>
        <p:spPr>
          <a:xfrm>
            <a:off x="388955" y="338306"/>
            <a:ext cx="8366100" cy="762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>
                <a:latin typeface="PT Serif"/>
                <a:ea typeface="PT Serif"/>
                <a:cs typeface="PT Serif"/>
                <a:sym typeface="PT Serif"/>
              </a:rPr>
              <a:t>4. Experiments</a:t>
            </a:r>
            <a:endParaRPr sz="2400" b="1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341" name="Google Shape;341;p33"/>
          <p:cNvSpPr txBox="1">
            <a:spLocks noGrp="1"/>
          </p:cNvSpPr>
          <p:nvPr>
            <p:ph type="body" idx="1"/>
          </p:nvPr>
        </p:nvSpPr>
        <p:spPr>
          <a:xfrm>
            <a:off x="388950" y="1038000"/>
            <a:ext cx="8051400" cy="3606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800"/>
              <a:buChar char="●"/>
            </a:pPr>
            <a:r>
              <a:rPr lang="en" sz="1800">
                <a:solidFill>
                  <a:srgbClr val="1D1D1B"/>
                </a:solidFill>
              </a:rPr>
              <a:t>Datasets</a:t>
            </a:r>
            <a:endParaRPr sz="1800">
              <a:solidFill>
                <a:srgbClr val="1D1D1B"/>
              </a:solidFill>
            </a:endParaRPr>
          </a:p>
          <a:p>
            <a:pPr marL="914400" lvl="1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800"/>
              <a:buChar char="○"/>
            </a:pPr>
            <a:r>
              <a:rPr lang="en" sz="1800">
                <a:solidFill>
                  <a:srgbClr val="1D1D1B"/>
                </a:solidFill>
              </a:rPr>
              <a:t>For self-supervised as well as supervised pre-training.</a:t>
            </a:r>
            <a:endParaRPr sz="1800">
              <a:solidFill>
                <a:srgbClr val="1D1D1B"/>
              </a:solidFill>
            </a:endParaRPr>
          </a:p>
          <a:p>
            <a:pPr marL="1371600" lvl="2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800"/>
              <a:buChar char="■"/>
            </a:pPr>
            <a:r>
              <a:rPr lang="en" sz="1800">
                <a:solidFill>
                  <a:srgbClr val="1D1D1B"/>
                </a:solidFill>
              </a:rPr>
              <a:t>ImageNet 2012 classification dataset</a:t>
            </a:r>
            <a:endParaRPr sz="1800">
              <a:solidFill>
                <a:srgbClr val="1D1D1B"/>
              </a:solidFill>
            </a:endParaRPr>
          </a:p>
          <a:p>
            <a:pPr marL="914400" lvl="1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800"/>
              <a:buChar char="○"/>
            </a:pPr>
            <a:r>
              <a:rPr lang="en" sz="1800">
                <a:solidFill>
                  <a:srgbClr val="1D1D1B"/>
                </a:solidFill>
              </a:rPr>
              <a:t>For downstream tasks.</a:t>
            </a:r>
            <a:endParaRPr sz="1800">
              <a:solidFill>
                <a:srgbClr val="1D1D1B"/>
              </a:solidFill>
            </a:endParaRPr>
          </a:p>
          <a:p>
            <a:pPr marL="1371600" lvl="2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800"/>
              <a:buChar char="■"/>
            </a:pPr>
            <a:r>
              <a:rPr lang="en" sz="1800">
                <a:solidFill>
                  <a:srgbClr val="1D1D1B"/>
                </a:solidFill>
              </a:rPr>
              <a:t>VisA dataset</a:t>
            </a:r>
            <a:endParaRPr sz="1800">
              <a:solidFill>
                <a:srgbClr val="1D1D1B"/>
              </a:solidFill>
            </a:endParaRPr>
          </a:p>
          <a:p>
            <a:pPr marL="1371600" lvl="2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800"/>
              <a:buChar char="■"/>
            </a:pPr>
            <a:r>
              <a:rPr lang="en" sz="1800">
                <a:solidFill>
                  <a:srgbClr val="1D1D1B"/>
                </a:solidFill>
              </a:rPr>
              <a:t>MVTec-AD dataset</a:t>
            </a:r>
            <a:endParaRPr sz="1800">
              <a:solidFill>
                <a:srgbClr val="1D1D1B"/>
              </a:solidFill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800"/>
              <a:buChar char="●"/>
            </a:pPr>
            <a:r>
              <a:rPr lang="en" sz="1800">
                <a:solidFill>
                  <a:srgbClr val="1D1D1B"/>
                </a:solidFill>
              </a:rPr>
              <a:t>Evaluation Metrics</a:t>
            </a:r>
            <a:endParaRPr sz="1800">
              <a:solidFill>
                <a:srgbClr val="1D1D1B"/>
              </a:solidFill>
            </a:endParaRPr>
          </a:p>
          <a:p>
            <a:pPr marL="914400" lvl="1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800"/>
              <a:buChar char="○"/>
            </a:pPr>
            <a:r>
              <a:rPr lang="en" sz="1800">
                <a:solidFill>
                  <a:srgbClr val="1D1D1B"/>
                </a:solidFill>
              </a:rPr>
              <a:t>AU-ROC</a:t>
            </a:r>
            <a:endParaRPr sz="1800">
              <a:solidFill>
                <a:srgbClr val="1D1D1B"/>
              </a:solidFill>
            </a:endParaRPr>
          </a:p>
          <a:p>
            <a:pPr marL="1371600" lvl="2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800"/>
              <a:buChar char="■"/>
            </a:pPr>
            <a:r>
              <a:rPr lang="en" sz="1800">
                <a:solidFill>
                  <a:schemeClr val="hlink"/>
                </a:solidFill>
              </a:rPr>
              <a:t>Seems to be close to perfection.</a:t>
            </a:r>
            <a:endParaRPr sz="1800">
              <a:solidFill>
                <a:srgbClr val="1D1D1B"/>
              </a:solidFill>
            </a:endParaRPr>
          </a:p>
          <a:p>
            <a:pPr marL="914400" lvl="1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800"/>
              <a:buChar char="○"/>
            </a:pPr>
            <a:r>
              <a:rPr lang="en" sz="1800">
                <a:solidFill>
                  <a:srgbClr val="1D1D1B"/>
                </a:solidFill>
              </a:rPr>
              <a:t>AU-PR</a:t>
            </a:r>
            <a:endParaRPr sz="1800">
              <a:solidFill>
                <a:srgbClr val="1D1D1B"/>
              </a:solidFill>
            </a:endParaRPr>
          </a:p>
          <a:p>
            <a:pPr marL="1371600" lvl="2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800"/>
              <a:buChar char="■"/>
            </a:pPr>
            <a:r>
              <a:rPr lang="en" sz="1800">
                <a:solidFill>
                  <a:srgbClr val="1D1D1B"/>
                </a:solidFill>
              </a:rPr>
              <a:t>Far-from satisfactory.</a:t>
            </a:r>
            <a:endParaRPr sz="1800">
              <a:solidFill>
                <a:srgbClr val="1D1D1B"/>
              </a:solidFill>
            </a:endParaRPr>
          </a:p>
        </p:txBody>
      </p:sp>
      <p:sp>
        <p:nvSpPr>
          <p:cNvPr id="342" name="Google Shape;342;p33"/>
          <p:cNvSpPr txBox="1">
            <a:spLocks noGrp="1"/>
          </p:cNvSpPr>
          <p:nvPr>
            <p:ph type="sldNum" idx="12"/>
          </p:nvPr>
        </p:nvSpPr>
        <p:spPr>
          <a:xfrm>
            <a:off x="8395300" y="454768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22</a:t>
            </a:fld>
            <a:endParaRPr/>
          </a:p>
        </p:txBody>
      </p:sp>
      <p:sp>
        <p:nvSpPr>
          <p:cNvPr id="343" name="Google Shape;343;p33"/>
          <p:cNvSpPr txBox="1"/>
          <p:nvPr/>
        </p:nvSpPr>
        <p:spPr>
          <a:xfrm>
            <a:off x="5411075" y="2833700"/>
            <a:ext cx="2818200" cy="1339200"/>
          </a:xfrm>
          <a:prstGeom prst="rect">
            <a:avLst/>
          </a:prstGeom>
          <a:noFill/>
          <a:ln w="19050" cap="flat" cmpd="sng">
            <a:solidFill>
              <a:srgbClr val="6AA8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500" i="1">
                <a:solidFill>
                  <a:srgbClr val="292929"/>
                </a:solidFill>
                <a:highlight>
                  <a:srgbClr val="FFFFFF"/>
                </a:highlight>
                <a:latin typeface="Georgia"/>
                <a:ea typeface="Georgia"/>
                <a:cs typeface="Georgia"/>
                <a:sym typeface="Georgia"/>
              </a:rPr>
              <a:t>FPR  = FP / (FP + TN)</a:t>
            </a:r>
            <a:endParaRPr sz="1500" i="1">
              <a:solidFill>
                <a:srgbClr val="292929"/>
              </a:solidFill>
              <a:highlight>
                <a:srgbClr val="FFFFFF"/>
              </a:highlight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500" i="1">
                <a:solidFill>
                  <a:srgbClr val="292929"/>
                </a:solidFill>
                <a:highlight>
                  <a:srgbClr val="FFFFFF"/>
                </a:highlight>
                <a:latin typeface="Georgia"/>
                <a:ea typeface="Georgia"/>
                <a:cs typeface="Georgia"/>
                <a:sym typeface="Georgia"/>
              </a:rPr>
              <a:t>TPR = TP / (TP+ FN)</a:t>
            </a:r>
            <a:endParaRPr sz="1500" i="1">
              <a:solidFill>
                <a:srgbClr val="292929"/>
              </a:solidFill>
              <a:highlight>
                <a:srgbClr val="FFFFFF"/>
              </a:highlight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500" i="1">
              <a:solidFill>
                <a:srgbClr val="292929"/>
              </a:solidFill>
              <a:highlight>
                <a:srgbClr val="FFFFFF"/>
              </a:highlight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i="1">
                <a:solidFill>
                  <a:srgbClr val="292929"/>
                </a:solidFill>
                <a:highlight>
                  <a:srgbClr val="FFFFFF"/>
                </a:highlight>
                <a:latin typeface="Georgia"/>
                <a:ea typeface="Georgia"/>
                <a:cs typeface="Georgia"/>
                <a:sym typeface="Georgia"/>
              </a:rPr>
              <a:t>Recall(TPR) = TP / (TP+ FN)</a:t>
            </a:r>
            <a:endParaRPr sz="1500" i="1">
              <a:solidFill>
                <a:srgbClr val="292929"/>
              </a:solidFill>
              <a:highlight>
                <a:srgbClr val="FFFFFF"/>
              </a:highlight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i="1">
                <a:solidFill>
                  <a:srgbClr val="292929"/>
                </a:solidFill>
                <a:highlight>
                  <a:srgbClr val="FFFFFF"/>
                </a:highlight>
                <a:latin typeface="Georgia"/>
                <a:ea typeface="Georgia"/>
                <a:cs typeface="Georgia"/>
                <a:sym typeface="Georgia"/>
              </a:rPr>
              <a:t>Precision = TP / (TP+FP)</a:t>
            </a:r>
            <a:endParaRPr>
              <a:latin typeface="PT Serif"/>
              <a:ea typeface="PT Serif"/>
              <a:cs typeface="PT Serif"/>
              <a:sym typeface="PT Serif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p34"/>
          <p:cNvSpPr txBox="1">
            <a:spLocks noGrp="1"/>
          </p:cNvSpPr>
          <p:nvPr>
            <p:ph type="title"/>
          </p:nvPr>
        </p:nvSpPr>
        <p:spPr>
          <a:xfrm>
            <a:off x="388955" y="338306"/>
            <a:ext cx="8366100" cy="762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>
                <a:latin typeface="PT Serif"/>
                <a:ea typeface="PT Serif"/>
                <a:cs typeface="PT Serif"/>
                <a:sym typeface="PT Serif"/>
              </a:rPr>
              <a:t>4. Experiments</a:t>
            </a:r>
            <a:endParaRPr sz="2400" b="1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349" name="Google Shape;349;p34"/>
          <p:cNvSpPr txBox="1">
            <a:spLocks noGrp="1"/>
          </p:cNvSpPr>
          <p:nvPr>
            <p:ph type="body" idx="1"/>
          </p:nvPr>
        </p:nvSpPr>
        <p:spPr>
          <a:xfrm>
            <a:off x="388950" y="1038000"/>
            <a:ext cx="8051400" cy="3606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800"/>
              <a:buChar char="●"/>
            </a:pPr>
            <a:r>
              <a:rPr lang="en" sz="1800">
                <a:solidFill>
                  <a:srgbClr val="1D1D1B"/>
                </a:solidFill>
              </a:rPr>
              <a:t>Anomaly detection and segmentation algorithms</a:t>
            </a:r>
            <a:endParaRPr sz="1800">
              <a:solidFill>
                <a:srgbClr val="1D1D1B"/>
              </a:solidFill>
            </a:endParaRPr>
          </a:p>
          <a:p>
            <a:pPr marL="914400" lvl="1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800"/>
              <a:buChar char="○"/>
            </a:pPr>
            <a:r>
              <a:rPr lang="en" sz="1800">
                <a:solidFill>
                  <a:srgbClr val="1D1D1B"/>
                </a:solidFill>
              </a:rPr>
              <a:t>1-class anomaly classification/segmentation</a:t>
            </a:r>
            <a:endParaRPr sz="1800">
              <a:solidFill>
                <a:srgbClr val="1D1D1B"/>
              </a:solidFill>
            </a:endParaRPr>
          </a:p>
          <a:p>
            <a:pPr marL="1371600" lvl="2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800"/>
              <a:buChar char="■"/>
            </a:pPr>
            <a:r>
              <a:rPr lang="en" sz="1800">
                <a:solidFill>
                  <a:srgbClr val="1D1D1B"/>
                </a:solidFill>
              </a:rPr>
              <a:t>PaDiM [14] </a:t>
            </a:r>
            <a:endParaRPr sz="1800">
              <a:solidFill>
                <a:srgbClr val="1D1D1B"/>
              </a:solidFill>
            </a:endParaRPr>
          </a:p>
          <a:p>
            <a:pPr marL="914400" lvl="1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800"/>
              <a:buChar char="○"/>
            </a:pPr>
            <a:r>
              <a:rPr lang="en" sz="1800">
                <a:solidFill>
                  <a:srgbClr val="1D1D1B"/>
                </a:solidFill>
              </a:rPr>
              <a:t>2-class anomaly classification</a:t>
            </a:r>
            <a:endParaRPr sz="1800">
              <a:solidFill>
                <a:srgbClr val="1D1D1B"/>
              </a:solidFill>
            </a:endParaRPr>
          </a:p>
          <a:p>
            <a:pPr marL="1371600" lvl="2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800"/>
              <a:buChar char="■"/>
            </a:pPr>
            <a:r>
              <a:rPr lang="en" sz="1800">
                <a:solidFill>
                  <a:srgbClr val="1D1D1B"/>
                </a:solidFill>
              </a:rPr>
              <a:t>ResNet</a:t>
            </a:r>
            <a:endParaRPr sz="1800">
              <a:solidFill>
                <a:srgbClr val="1D1D1B"/>
              </a:solidFill>
            </a:endParaRPr>
          </a:p>
          <a:p>
            <a:pPr marL="914400" lvl="1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800"/>
              <a:buChar char="○"/>
            </a:pPr>
            <a:r>
              <a:rPr lang="en" sz="1800">
                <a:solidFill>
                  <a:schemeClr val="hlink"/>
                </a:solidFill>
              </a:rPr>
              <a:t>2-class anomaly segmentation</a:t>
            </a:r>
            <a:endParaRPr sz="1800">
              <a:solidFill>
                <a:srgbClr val="1D1D1B"/>
              </a:solidFill>
            </a:endParaRPr>
          </a:p>
          <a:p>
            <a:pPr marL="1371600" lvl="2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800"/>
              <a:buChar char="■"/>
            </a:pPr>
            <a:r>
              <a:rPr lang="en" sz="1800">
                <a:solidFill>
                  <a:srgbClr val="1D1D1B"/>
                </a:solidFill>
              </a:rPr>
              <a:t>U-Net</a:t>
            </a:r>
            <a:endParaRPr sz="1800">
              <a:solidFill>
                <a:srgbClr val="1D1D1B"/>
              </a:solidFill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800"/>
              <a:buChar char="●"/>
            </a:pPr>
            <a:r>
              <a:rPr lang="en" sz="1800">
                <a:solidFill>
                  <a:srgbClr val="1D1D1B"/>
                </a:solidFill>
              </a:rPr>
              <a:t>Implementation details</a:t>
            </a:r>
            <a:endParaRPr sz="1800">
              <a:solidFill>
                <a:srgbClr val="1D1D1B"/>
              </a:solidFill>
            </a:endParaRPr>
          </a:p>
          <a:p>
            <a:pPr marL="914400" lvl="1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800"/>
              <a:buChar char="○"/>
            </a:pPr>
            <a:r>
              <a:rPr lang="en" sz="1800">
                <a:solidFill>
                  <a:srgbClr val="1D1D1B"/>
                </a:solidFill>
              </a:rPr>
              <a:t>Backbone : </a:t>
            </a:r>
            <a:r>
              <a:rPr lang="en" sz="1800" b="1">
                <a:solidFill>
                  <a:srgbClr val="1D1D1B"/>
                </a:solidFill>
              </a:rPr>
              <a:t>ResNet-50</a:t>
            </a:r>
            <a:endParaRPr sz="1800" b="1">
              <a:solidFill>
                <a:srgbClr val="1D1D1B"/>
              </a:solidFill>
            </a:endParaRPr>
          </a:p>
          <a:p>
            <a:pPr marL="914400" lvl="1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800"/>
              <a:buChar char="○"/>
            </a:pPr>
            <a:r>
              <a:rPr lang="en" sz="1800">
                <a:solidFill>
                  <a:srgbClr val="1D1D1B"/>
                </a:solidFill>
              </a:rPr>
              <a:t>Adopt exactly the same hyperparameters in </a:t>
            </a:r>
            <a:r>
              <a:rPr lang="en" sz="1800" b="1">
                <a:solidFill>
                  <a:srgbClr val="1D1D1B"/>
                </a:solidFill>
              </a:rPr>
              <a:t>SimSiam</a:t>
            </a:r>
            <a:r>
              <a:rPr lang="en" sz="1800">
                <a:solidFill>
                  <a:srgbClr val="1D1D1B"/>
                </a:solidFill>
              </a:rPr>
              <a:t>, </a:t>
            </a:r>
            <a:r>
              <a:rPr lang="en" sz="1800" b="1">
                <a:solidFill>
                  <a:srgbClr val="1D1D1B"/>
                </a:solidFill>
              </a:rPr>
              <a:t>MoCo</a:t>
            </a:r>
            <a:r>
              <a:rPr lang="en" sz="1800">
                <a:solidFill>
                  <a:srgbClr val="1D1D1B"/>
                </a:solidFill>
              </a:rPr>
              <a:t>, </a:t>
            </a:r>
            <a:r>
              <a:rPr lang="en" sz="1800" b="1">
                <a:solidFill>
                  <a:srgbClr val="1D1D1B"/>
                </a:solidFill>
              </a:rPr>
              <a:t>SimCLR</a:t>
            </a:r>
            <a:r>
              <a:rPr lang="en" sz="1800">
                <a:solidFill>
                  <a:srgbClr val="1D1D1B"/>
                </a:solidFill>
              </a:rPr>
              <a:t> and supervised learning for pre-training.</a:t>
            </a:r>
            <a:endParaRPr sz="1800">
              <a:solidFill>
                <a:srgbClr val="1D1D1B"/>
              </a:solidFill>
            </a:endParaRPr>
          </a:p>
        </p:txBody>
      </p:sp>
      <p:sp>
        <p:nvSpPr>
          <p:cNvPr id="350" name="Google Shape;350;p34"/>
          <p:cNvSpPr txBox="1">
            <a:spLocks noGrp="1"/>
          </p:cNvSpPr>
          <p:nvPr>
            <p:ph type="sldNum" idx="12"/>
          </p:nvPr>
        </p:nvSpPr>
        <p:spPr>
          <a:xfrm>
            <a:off x="8395300" y="454768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23</a:t>
            </a:fld>
            <a:endParaRPr/>
          </a:p>
        </p:txBody>
      </p:sp>
      <p:sp>
        <p:nvSpPr>
          <p:cNvPr id="351" name="Google Shape;351;p34"/>
          <p:cNvSpPr txBox="1"/>
          <p:nvPr/>
        </p:nvSpPr>
        <p:spPr>
          <a:xfrm>
            <a:off x="523175" y="4682200"/>
            <a:ext cx="7884600" cy="53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rPr>
              <a:t>[14] </a:t>
            </a:r>
            <a:r>
              <a:rPr lang="en" sz="1200" i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rPr>
              <a:t>Defard, T., Setkov, A., Loesch, A., Audigier, R.: PaDim: a patch distribution modeling framework for anomaly detection and localization. In: International Conference on Pattern Recognition. pp. 475–489. Springer (2021)</a:t>
            </a:r>
            <a:endParaRPr sz="1200" i="1">
              <a:solidFill>
                <a:schemeClr val="dk1"/>
              </a:solidFill>
              <a:latin typeface="PT Serif"/>
              <a:ea typeface="PT Serif"/>
              <a:cs typeface="PT Serif"/>
              <a:sym typeface="PT Serif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i="1">
              <a:solidFill>
                <a:schemeClr val="dk1"/>
              </a:solidFill>
              <a:latin typeface="PT Serif"/>
              <a:ea typeface="PT Serif"/>
              <a:cs typeface="PT Serif"/>
              <a:sym typeface="PT Serif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i="1">
              <a:solidFill>
                <a:schemeClr val="dk1"/>
              </a:solidFill>
              <a:latin typeface="PT Serif"/>
              <a:ea typeface="PT Serif"/>
              <a:cs typeface="PT Serif"/>
              <a:sym typeface="PT Serif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i="1">
              <a:solidFill>
                <a:schemeClr val="dk1"/>
              </a:solidFill>
              <a:latin typeface="PT Serif"/>
              <a:ea typeface="PT Serif"/>
              <a:cs typeface="PT Serif"/>
              <a:sym typeface="PT Serif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i="1">
              <a:latin typeface="PT Serif"/>
              <a:ea typeface="PT Serif"/>
              <a:cs typeface="PT Serif"/>
              <a:sym typeface="PT Serif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i="1">
              <a:latin typeface="PT Serif"/>
              <a:ea typeface="PT Serif"/>
              <a:cs typeface="PT Serif"/>
              <a:sym typeface="PT Serif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p35"/>
          <p:cNvSpPr txBox="1">
            <a:spLocks noGrp="1"/>
          </p:cNvSpPr>
          <p:nvPr>
            <p:ph type="title"/>
          </p:nvPr>
        </p:nvSpPr>
        <p:spPr>
          <a:xfrm>
            <a:off x="388955" y="338306"/>
            <a:ext cx="8366100" cy="762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>
                <a:latin typeface="PT Serif"/>
                <a:ea typeface="PT Serif"/>
                <a:cs typeface="PT Serif"/>
                <a:sym typeface="PT Serif"/>
              </a:rPr>
              <a:t>4.2. SPD in high-shot 1-class/2-class Regimes  </a:t>
            </a:r>
            <a:endParaRPr sz="2400" b="1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357" name="Google Shape;357;p35"/>
          <p:cNvSpPr txBox="1">
            <a:spLocks noGrp="1"/>
          </p:cNvSpPr>
          <p:nvPr>
            <p:ph type="body" idx="1"/>
          </p:nvPr>
        </p:nvSpPr>
        <p:spPr>
          <a:xfrm>
            <a:off x="388950" y="1038000"/>
            <a:ext cx="8051400" cy="461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800"/>
              <a:buChar char="●"/>
            </a:pPr>
            <a:r>
              <a:rPr lang="en" sz="1800">
                <a:solidFill>
                  <a:srgbClr val="1D1D1B"/>
                </a:solidFill>
              </a:rPr>
              <a:t> The results of </a:t>
            </a:r>
            <a:r>
              <a:rPr lang="en" sz="1800" b="1">
                <a:solidFill>
                  <a:srgbClr val="1D1D1B"/>
                </a:solidFill>
              </a:rPr>
              <a:t>PaDiM</a:t>
            </a:r>
            <a:r>
              <a:rPr lang="en" sz="1800">
                <a:solidFill>
                  <a:srgbClr val="1D1D1B"/>
                </a:solidFill>
              </a:rPr>
              <a:t> with various </a:t>
            </a:r>
            <a:r>
              <a:rPr lang="en" sz="1800" b="1">
                <a:solidFill>
                  <a:srgbClr val="1D1D1B"/>
                </a:solidFill>
              </a:rPr>
              <a:t>pre-training options.</a:t>
            </a:r>
            <a:endParaRPr sz="1800" b="1">
              <a:solidFill>
                <a:srgbClr val="1D1D1B"/>
              </a:solidFill>
            </a:endParaRPr>
          </a:p>
        </p:txBody>
      </p:sp>
      <p:sp>
        <p:nvSpPr>
          <p:cNvPr id="358" name="Google Shape;358;p35"/>
          <p:cNvSpPr txBox="1">
            <a:spLocks noGrp="1"/>
          </p:cNvSpPr>
          <p:nvPr>
            <p:ph type="sldNum" idx="12"/>
          </p:nvPr>
        </p:nvSpPr>
        <p:spPr>
          <a:xfrm>
            <a:off x="8395300" y="454768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24</a:t>
            </a:fld>
            <a:endParaRPr/>
          </a:p>
        </p:txBody>
      </p:sp>
      <p:pic>
        <p:nvPicPr>
          <p:cNvPr id="359" name="Google Shape;359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0150" y="1702026"/>
            <a:ext cx="7883699" cy="27330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p36"/>
          <p:cNvSpPr txBox="1">
            <a:spLocks noGrp="1"/>
          </p:cNvSpPr>
          <p:nvPr>
            <p:ph type="title"/>
          </p:nvPr>
        </p:nvSpPr>
        <p:spPr>
          <a:xfrm>
            <a:off x="388955" y="338306"/>
            <a:ext cx="8366100" cy="762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>
                <a:latin typeface="PT Serif"/>
                <a:ea typeface="PT Serif"/>
                <a:cs typeface="PT Serif"/>
                <a:sym typeface="PT Serif"/>
              </a:rPr>
              <a:t>4.2. SPD in high-shot 1-class/2-class Regimes  </a:t>
            </a:r>
            <a:endParaRPr sz="2400" b="1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365" name="Google Shape;365;p36"/>
          <p:cNvSpPr txBox="1">
            <a:spLocks noGrp="1"/>
          </p:cNvSpPr>
          <p:nvPr>
            <p:ph type="body" idx="1"/>
          </p:nvPr>
        </p:nvSpPr>
        <p:spPr>
          <a:xfrm>
            <a:off x="388950" y="1038000"/>
            <a:ext cx="8051400" cy="461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800"/>
              <a:buChar char="●"/>
            </a:pPr>
            <a:r>
              <a:rPr lang="en" sz="1800">
                <a:solidFill>
                  <a:srgbClr val="1D1D1B"/>
                </a:solidFill>
              </a:rPr>
              <a:t> The results of </a:t>
            </a:r>
            <a:r>
              <a:rPr lang="en" sz="1800" b="1">
                <a:solidFill>
                  <a:srgbClr val="1D1D1B"/>
                </a:solidFill>
              </a:rPr>
              <a:t>PaDiM</a:t>
            </a:r>
            <a:r>
              <a:rPr lang="en" sz="1800">
                <a:solidFill>
                  <a:srgbClr val="1D1D1B"/>
                </a:solidFill>
              </a:rPr>
              <a:t> with various </a:t>
            </a:r>
            <a:r>
              <a:rPr lang="en" sz="1800" b="1">
                <a:solidFill>
                  <a:srgbClr val="1D1D1B"/>
                </a:solidFill>
              </a:rPr>
              <a:t>pre-training options.</a:t>
            </a:r>
            <a:endParaRPr sz="1800" b="1">
              <a:solidFill>
                <a:srgbClr val="1D1D1B"/>
              </a:solidFill>
            </a:endParaRPr>
          </a:p>
        </p:txBody>
      </p:sp>
      <p:sp>
        <p:nvSpPr>
          <p:cNvPr id="366" name="Google Shape;366;p36"/>
          <p:cNvSpPr txBox="1">
            <a:spLocks noGrp="1"/>
          </p:cNvSpPr>
          <p:nvPr>
            <p:ph type="sldNum" idx="12"/>
          </p:nvPr>
        </p:nvSpPr>
        <p:spPr>
          <a:xfrm>
            <a:off x="8395300" y="454768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25</a:t>
            </a:fld>
            <a:endParaRPr/>
          </a:p>
        </p:txBody>
      </p:sp>
      <p:pic>
        <p:nvPicPr>
          <p:cNvPr id="367" name="Google Shape;367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53275" y="1629625"/>
            <a:ext cx="6722749" cy="3153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372;p37"/>
          <p:cNvSpPr txBox="1">
            <a:spLocks noGrp="1"/>
          </p:cNvSpPr>
          <p:nvPr>
            <p:ph type="title"/>
          </p:nvPr>
        </p:nvSpPr>
        <p:spPr>
          <a:xfrm>
            <a:off x="388955" y="338306"/>
            <a:ext cx="8366100" cy="762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>
                <a:latin typeface="PT Serif"/>
                <a:ea typeface="PT Serif"/>
                <a:cs typeface="PT Serif"/>
                <a:sym typeface="PT Serif"/>
              </a:rPr>
              <a:t>4.2. SPD in high-shot 1-class/2-class Regimes</a:t>
            </a:r>
            <a:endParaRPr sz="2400" b="1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373" name="Google Shape;373;p37"/>
          <p:cNvSpPr txBox="1">
            <a:spLocks noGrp="1"/>
          </p:cNvSpPr>
          <p:nvPr>
            <p:ph type="body" idx="1"/>
          </p:nvPr>
        </p:nvSpPr>
        <p:spPr>
          <a:xfrm>
            <a:off x="388950" y="1038000"/>
            <a:ext cx="8051400" cy="461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457200" lvl="0" indent="-342900" algn="l" rtl="0">
              <a:lnSpc>
                <a:spcPct val="115000"/>
              </a:lnSpc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ts val="1800"/>
              <a:buChar char="●"/>
            </a:pPr>
            <a:r>
              <a:rPr lang="en" sz="1800">
                <a:solidFill>
                  <a:schemeClr val="hlink"/>
                </a:solidFill>
              </a:rPr>
              <a:t>2-class anomaly classification/segmentation</a:t>
            </a:r>
            <a:endParaRPr sz="1800">
              <a:solidFill>
                <a:srgbClr val="1D1D1B"/>
              </a:solidFill>
            </a:endParaRPr>
          </a:p>
        </p:txBody>
      </p:sp>
      <p:sp>
        <p:nvSpPr>
          <p:cNvPr id="374" name="Google Shape;374;p37"/>
          <p:cNvSpPr txBox="1">
            <a:spLocks noGrp="1"/>
          </p:cNvSpPr>
          <p:nvPr>
            <p:ph type="sldNum" idx="12"/>
          </p:nvPr>
        </p:nvSpPr>
        <p:spPr>
          <a:xfrm>
            <a:off x="8395300" y="454768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26</a:t>
            </a:fld>
            <a:endParaRPr/>
          </a:p>
        </p:txBody>
      </p:sp>
      <p:pic>
        <p:nvPicPr>
          <p:cNvPr id="375" name="Google Shape;375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4650" y="1813175"/>
            <a:ext cx="8194699" cy="2593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Google Shape;380;p38"/>
          <p:cNvSpPr txBox="1">
            <a:spLocks noGrp="1"/>
          </p:cNvSpPr>
          <p:nvPr>
            <p:ph type="title"/>
          </p:nvPr>
        </p:nvSpPr>
        <p:spPr>
          <a:xfrm>
            <a:off x="388955" y="338306"/>
            <a:ext cx="8366100" cy="762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>
                <a:latin typeface="PT Serif"/>
                <a:ea typeface="PT Serif"/>
                <a:cs typeface="PT Serif"/>
                <a:sym typeface="PT Serif"/>
              </a:rPr>
              <a:t>4.3. SPD in Low-shot 2-class Regime</a:t>
            </a:r>
            <a:endParaRPr sz="2400" b="1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381" name="Google Shape;381;p38"/>
          <p:cNvSpPr txBox="1">
            <a:spLocks noGrp="1"/>
          </p:cNvSpPr>
          <p:nvPr>
            <p:ph type="body" idx="1"/>
          </p:nvPr>
        </p:nvSpPr>
        <p:spPr>
          <a:xfrm>
            <a:off x="388950" y="1038000"/>
            <a:ext cx="8051400" cy="738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800"/>
              <a:buChar char="●"/>
            </a:pPr>
            <a:r>
              <a:rPr lang="en" sz="1800">
                <a:solidFill>
                  <a:srgbClr val="1D1D1B"/>
                </a:solidFill>
              </a:rPr>
              <a:t>Low-shot anomaly classification/segmentation</a:t>
            </a:r>
            <a:endParaRPr sz="1800">
              <a:solidFill>
                <a:srgbClr val="1D1D1B"/>
              </a:solidFill>
            </a:endParaRPr>
          </a:p>
          <a:p>
            <a:pPr marL="914400" lvl="1" indent="-342900" algn="l" rtl="0"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800"/>
              <a:buChar char="○"/>
            </a:pPr>
            <a:r>
              <a:rPr lang="en" sz="1800">
                <a:solidFill>
                  <a:srgbClr val="1D1D1B"/>
                </a:solidFill>
              </a:rPr>
              <a:t>A 2-class U-Net with ResNet-50 encoder</a:t>
            </a:r>
            <a:endParaRPr sz="1800">
              <a:solidFill>
                <a:schemeClr val="hlink"/>
              </a:solidFill>
            </a:endParaRPr>
          </a:p>
        </p:txBody>
      </p:sp>
      <p:sp>
        <p:nvSpPr>
          <p:cNvPr id="382" name="Google Shape;382;p38"/>
          <p:cNvSpPr txBox="1">
            <a:spLocks noGrp="1"/>
          </p:cNvSpPr>
          <p:nvPr>
            <p:ph type="sldNum" idx="12"/>
          </p:nvPr>
        </p:nvSpPr>
        <p:spPr>
          <a:xfrm>
            <a:off x="8395300" y="454768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27</a:t>
            </a:fld>
            <a:endParaRPr/>
          </a:p>
        </p:txBody>
      </p:sp>
      <p:pic>
        <p:nvPicPr>
          <p:cNvPr id="383" name="Google Shape;383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5513" y="2032543"/>
            <a:ext cx="8312977" cy="213056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p39"/>
          <p:cNvSpPr txBox="1">
            <a:spLocks noGrp="1"/>
          </p:cNvSpPr>
          <p:nvPr>
            <p:ph type="title"/>
          </p:nvPr>
        </p:nvSpPr>
        <p:spPr>
          <a:xfrm>
            <a:off x="388955" y="338306"/>
            <a:ext cx="8366100" cy="762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>
                <a:latin typeface="PT Serif"/>
                <a:ea typeface="PT Serif"/>
                <a:cs typeface="PT Serif"/>
                <a:sym typeface="PT Serif"/>
              </a:rPr>
              <a:t>4.4. Ablation Study</a:t>
            </a:r>
            <a:endParaRPr sz="2400" b="1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389" name="Google Shape;389;p39"/>
          <p:cNvSpPr txBox="1">
            <a:spLocks noGrp="1"/>
          </p:cNvSpPr>
          <p:nvPr>
            <p:ph type="body" idx="1"/>
          </p:nvPr>
        </p:nvSpPr>
        <p:spPr>
          <a:xfrm>
            <a:off x="388950" y="1038000"/>
            <a:ext cx="8051400" cy="738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800"/>
              <a:buChar char="●"/>
            </a:pPr>
            <a:r>
              <a:rPr lang="en" sz="1800">
                <a:solidFill>
                  <a:srgbClr val="1D1D1B"/>
                </a:solidFill>
              </a:rPr>
              <a:t>Based on ImageNet </a:t>
            </a:r>
            <a:r>
              <a:rPr lang="en" sz="1800" b="1">
                <a:solidFill>
                  <a:srgbClr val="1D1D1B"/>
                </a:solidFill>
              </a:rPr>
              <a:t>SimSiam</a:t>
            </a:r>
            <a:r>
              <a:rPr lang="en" sz="1800">
                <a:solidFill>
                  <a:srgbClr val="1D1D1B"/>
                </a:solidFill>
              </a:rPr>
              <a:t> pre-training</a:t>
            </a:r>
            <a:endParaRPr sz="1800">
              <a:solidFill>
                <a:srgbClr val="1D1D1B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800"/>
              <a:buChar char="●"/>
            </a:pPr>
            <a:r>
              <a:rPr lang="en" sz="1800" b="1">
                <a:solidFill>
                  <a:srgbClr val="1D1D1B"/>
                </a:solidFill>
              </a:rPr>
              <a:t>PaDiM</a:t>
            </a:r>
            <a:r>
              <a:rPr lang="en" sz="1800">
                <a:solidFill>
                  <a:srgbClr val="1D1D1B"/>
                </a:solidFill>
              </a:rPr>
              <a:t> as the anomaly detection and segmentation algorithms</a:t>
            </a:r>
            <a:endParaRPr sz="1800">
              <a:solidFill>
                <a:srgbClr val="1D1D1B"/>
              </a:solidFill>
            </a:endParaRPr>
          </a:p>
        </p:txBody>
      </p:sp>
      <p:sp>
        <p:nvSpPr>
          <p:cNvPr id="390" name="Google Shape;390;p39"/>
          <p:cNvSpPr txBox="1">
            <a:spLocks noGrp="1"/>
          </p:cNvSpPr>
          <p:nvPr>
            <p:ph type="sldNum" idx="12"/>
          </p:nvPr>
        </p:nvSpPr>
        <p:spPr>
          <a:xfrm>
            <a:off x="8395300" y="454768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28</a:t>
            </a:fld>
            <a:endParaRPr/>
          </a:p>
        </p:txBody>
      </p:sp>
      <p:pic>
        <p:nvPicPr>
          <p:cNvPr id="391" name="Google Shape;391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69400" y="2053800"/>
            <a:ext cx="8090503" cy="255540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Google Shape;396;p40"/>
          <p:cNvSpPr txBox="1">
            <a:spLocks noGrp="1"/>
          </p:cNvSpPr>
          <p:nvPr>
            <p:ph type="title"/>
          </p:nvPr>
        </p:nvSpPr>
        <p:spPr>
          <a:xfrm>
            <a:off x="388955" y="338306"/>
            <a:ext cx="8366100" cy="762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>
                <a:latin typeface="PT Serif"/>
                <a:ea typeface="PT Serif"/>
                <a:cs typeface="PT Serif"/>
                <a:sym typeface="PT Serif"/>
              </a:rPr>
              <a:t>4.4. Ablation Study</a:t>
            </a:r>
            <a:endParaRPr sz="2400" b="1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397" name="Google Shape;397;p40"/>
          <p:cNvSpPr txBox="1">
            <a:spLocks noGrp="1"/>
          </p:cNvSpPr>
          <p:nvPr>
            <p:ph type="body" idx="1"/>
          </p:nvPr>
        </p:nvSpPr>
        <p:spPr>
          <a:xfrm>
            <a:off x="388950" y="1038000"/>
            <a:ext cx="8051400" cy="1015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800"/>
              <a:buChar char="●"/>
            </a:pPr>
            <a:r>
              <a:rPr lang="en" sz="1800">
                <a:solidFill>
                  <a:srgbClr val="1D1D1B"/>
                </a:solidFill>
              </a:rPr>
              <a:t>Sensitivity analysis on SPD </a:t>
            </a:r>
            <a:r>
              <a:rPr lang="en" sz="1800" b="1">
                <a:solidFill>
                  <a:srgbClr val="1D1D1B"/>
                </a:solidFill>
              </a:rPr>
              <a:t>loss weight</a:t>
            </a:r>
            <a:r>
              <a:rPr lang="en" sz="1800">
                <a:solidFill>
                  <a:srgbClr val="1D1D1B"/>
                </a:solidFill>
              </a:rPr>
              <a:t> </a:t>
            </a:r>
            <a:endParaRPr sz="1800">
              <a:solidFill>
                <a:srgbClr val="1D1D1B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6AA84F"/>
              </a:buClr>
              <a:buSzPts val="1800"/>
              <a:buChar char="●"/>
            </a:pPr>
            <a:r>
              <a:rPr lang="en" sz="1800">
                <a:solidFill>
                  <a:srgbClr val="1D1D1B"/>
                </a:solidFill>
              </a:rPr>
              <a:t>Comparison between SPD and </a:t>
            </a:r>
            <a:r>
              <a:rPr lang="en" sz="1800" b="1">
                <a:solidFill>
                  <a:srgbClr val="1D1D1B"/>
                </a:solidFill>
              </a:rPr>
              <a:t>CutPaste</a:t>
            </a:r>
            <a:endParaRPr sz="1800" b="1">
              <a:solidFill>
                <a:srgbClr val="1D1D1B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3C78D8"/>
              </a:buClr>
              <a:buSzPts val="1800"/>
              <a:buChar char="●"/>
            </a:pPr>
            <a:r>
              <a:rPr lang="en" sz="1800">
                <a:solidFill>
                  <a:srgbClr val="1D1D1B"/>
                </a:solidFill>
              </a:rPr>
              <a:t>SPD with different </a:t>
            </a:r>
            <a:r>
              <a:rPr lang="en" sz="1800" b="1">
                <a:solidFill>
                  <a:srgbClr val="1D1D1B"/>
                </a:solidFill>
              </a:rPr>
              <a:t>backbones</a:t>
            </a:r>
            <a:endParaRPr sz="1800" b="1">
              <a:solidFill>
                <a:srgbClr val="1D1D1B"/>
              </a:solidFill>
            </a:endParaRPr>
          </a:p>
        </p:txBody>
      </p:sp>
      <p:sp>
        <p:nvSpPr>
          <p:cNvPr id="398" name="Google Shape;398;p40"/>
          <p:cNvSpPr txBox="1">
            <a:spLocks noGrp="1"/>
          </p:cNvSpPr>
          <p:nvPr>
            <p:ph type="sldNum" idx="12"/>
          </p:nvPr>
        </p:nvSpPr>
        <p:spPr>
          <a:xfrm>
            <a:off x="8395300" y="454768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29</a:t>
            </a:fld>
            <a:endParaRPr/>
          </a:p>
        </p:txBody>
      </p:sp>
      <p:pic>
        <p:nvPicPr>
          <p:cNvPr id="399" name="Google Shape;399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69400" y="2103675"/>
            <a:ext cx="8090503" cy="2555409"/>
          </a:xfrm>
          <a:prstGeom prst="rect">
            <a:avLst/>
          </a:prstGeom>
          <a:noFill/>
          <a:ln>
            <a:noFill/>
          </a:ln>
        </p:spPr>
      </p:pic>
      <p:pic>
        <p:nvPicPr>
          <p:cNvPr id="400" name="Google Shape;400;p4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08702" y="1154278"/>
            <a:ext cx="165425" cy="248125"/>
          </a:xfrm>
          <a:prstGeom prst="rect">
            <a:avLst/>
          </a:prstGeom>
          <a:noFill/>
          <a:ln>
            <a:noFill/>
          </a:ln>
        </p:spPr>
      </p:pic>
      <p:sp>
        <p:nvSpPr>
          <p:cNvPr id="401" name="Google Shape;401;p40"/>
          <p:cNvSpPr/>
          <p:nvPr/>
        </p:nvSpPr>
        <p:spPr>
          <a:xfrm>
            <a:off x="474900" y="3895850"/>
            <a:ext cx="1689900" cy="1659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6AA8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2" name="Google Shape;402;p40"/>
          <p:cNvSpPr/>
          <p:nvPr/>
        </p:nvSpPr>
        <p:spPr>
          <a:xfrm>
            <a:off x="474850" y="3324350"/>
            <a:ext cx="1689900" cy="5313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3" name="Google Shape;403;p40"/>
          <p:cNvSpPr/>
          <p:nvPr/>
        </p:nvSpPr>
        <p:spPr>
          <a:xfrm>
            <a:off x="474900" y="4282250"/>
            <a:ext cx="1689900" cy="3462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3C78D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4"/>
          <p:cNvSpPr txBox="1">
            <a:spLocks noGrp="1"/>
          </p:cNvSpPr>
          <p:nvPr>
            <p:ph type="title"/>
          </p:nvPr>
        </p:nvSpPr>
        <p:spPr>
          <a:xfrm>
            <a:off x="388955" y="338306"/>
            <a:ext cx="8366100" cy="762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/>
              <a:t> </a:t>
            </a:r>
            <a:r>
              <a:rPr lang="en" sz="2400" b="1">
                <a:latin typeface="PT Serif"/>
                <a:ea typeface="PT Serif"/>
                <a:cs typeface="PT Serif"/>
                <a:sym typeface="PT Serif"/>
              </a:rPr>
              <a:t>1.1. Introduction</a:t>
            </a:r>
            <a:endParaRPr sz="2400" b="1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67" name="Google Shape;67;p14"/>
          <p:cNvSpPr txBox="1">
            <a:spLocks noGrp="1"/>
          </p:cNvSpPr>
          <p:nvPr>
            <p:ph type="body" idx="1"/>
          </p:nvPr>
        </p:nvSpPr>
        <p:spPr>
          <a:xfrm>
            <a:off x="388950" y="1038000"/>
            <a:ext cx="8051400" cy="1882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457200" lvl="0" indent="-34290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1D1D1B"/>
              </a:buClr>
              <a:buSzPts val="1800"/>
              <a:buChar char="●"/>
            </a:pPr>
            <a:r>
              <a:rPr lang="en" sz="1800">
                <a:solidFill>
                  <a:srgbClr val="1D1D1B"/>
                </a:solidFill>
              </a:rPr>
              <a:t>Anomaly detection (AD) and segmentation for industrial manufacturing.</a:t>
            </a:r>
            <a:endParaRPr sz="1800">
              <a:solidFill>
                <a:srgbClr val="1D1D1B"/>
              </a:solidFill>
            </a:endParaRPr>
          </a:p>
          <a:p>
            <a:pPr marL="914400" lvl="1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600"/>
              <a:buAutoNum type="arabicPeriod"/>
            </a:pPr>
            <a:r>
              <a:rPr lang="en">
                <a:solidFill>
                  <a:schemeClr val="hlink"/>
                </a:solidFill>
              </a:rPr>
              <a:t>Anomalies</a:t>
            </a:r>
            <a:r>
              <a:rPr lang="en">
                <a:solidFill>
                  <a:srgbClr val="1D1D1B"/>
                </a:solidFill>
              </a:rPr>
              <a:t> are </a:t>
            </a:r>
            <a:r>
              <a:rPr lang="en" b="1">
                <a:solidFill>
                  <a:srgbClr val="1D1D1B"/>
                </a:solidFill>
              </a:rPr>
              <a:t>rare</a:t>
            </a:r>
            <a:r>
              <a:rPr lang="en">
                <a:solidFill>
                  <a:srgbClr val="1D1D1B"/>
                </a:solidFill>
              </a:rPr>
              <a:t>. </a:t>
            </a:r>
            <a:endParaRPr>
              <a:solidFill>
                <a:srgbClr val="1D1D1B"/>
              </a:solidFill>
            </a:endParaRPr>
          </a:p>
          <a:p>
            <a:pPr marL="914400" lvl="1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600"/>
              <a:buAutoNum type="arabicPeriod"/>
            </a:pPr>
            <a:r>
              <a:rPr lang="en">
                <a:solidFill>
                  <a:srgbClr val="1D1D1B"/>
                </a:solidFill>
              </a:rPr>
              <a:t>Anomalies are often </a:t>
            </a:r>
            <a:r>
              <a:rPr lang="en" b="1" u="sng">
                <a:solidFill>
                  <a:srgbClr val="1D1D1B"/>
                </a:solidFill>
              </a:rPr>
              <a:t>small</a:t>
            </a:r>
            <a:r>
              <a:rPr lang="en">
                <a:solidFill>
                  <a:srgbClr val="1D1D1B"/>
                </a:solidFill>
              </a:rPr>
              <a:t>  See figure (a).</a:t>
            </a:r>
            <a:endParaRPr>
              <a:solidFill>
                <a:srgbClr val="1D1D1B"/>
              </a:solidFill>
            </a:endParaRPr>
          </a:p>
          <a:p>
            <a:pPr marL="914400" lvl="1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600"/>
              <a:buAutoNum type="arabicPeriod"/>
            </a:pPr>
            <a:r>
              <a:rPr lang="en">
                <a:solidFill>
                  <a:srgbClr val="1D1D1B"/>
                </a:solidFill>
              </a:rPr>
              <a:t>Manufacturing usually requires </a:t>
            </a:r>
            <a:r>
              <a:rPr lang="en" b="1">
                <a:solidFill>
                  <a:srgbClr val="1D1D1B"/>
                </a:solidFill>
              </a:rPr>
              <a:t>highly accurate</a:t>
            </a:r>
            <a:r>
              <a:rPr lang="en">
                <a:solidFill>
                  <a:srgbClr val="1D1D1B"/>
                </a:solidFill>
              </a:rPr>
              <a:t> models. </a:t>
            </a:r>
            <a:endParaRPr>
              <a:solidFill>
                <a:srgbClr val="1D1D1B"/>
              </a:solidFill>
            </a:endParaRPr>
          </a:p>
          <a:p>
            <a:pPr marL="914400" lvl="1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600"/>
              <a:buAutoNum type="arabicPeriod"/>
            </a:pPr>
            <a:r>
              <a:rPr lang="en">
                <a:solidFill>
                  <a:srgbClr val="1D1D1B"/>
                </a:solidFill>
              </a:rPr>
              <a:t>Inspection in manufacturing spans a </a:t>
            </a:r>
            <a:r>
              <a:rPr lang="en" b="1">
                <a:solidFill>
                  <a:srgbClr val="1D1D1B"/>
                </a:solidFill>
              </a:rPr>
              <a:t>wide range of domains</a:t>
            </a:r>
            <a:endParaRPr b="1">
              <a:solidFill>
                <a:srgbClr val="1D1D1B"/>
              </a:solidFill>
            </a:endParaRPr>
          </a:p>
          <a:p>
            <a:pPr marL="914400" lvl="1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600"/>
              <a:buAutoNum type="arabicPeriod"/>
            </a:pPr>
            <a:r>
              <a:rPr lang="en" b="1">
                <a:solidFill>
                  <a:srgbClr val="1D1D1B"/>
                </a:solidFill>
              </a:rPr>
              <a:t>and tasks</a:t>
            </a:r>
            <a:r>
              <a:rPr lang="en">
                <a:solidFill>
                  <a:srgbClr val="1D1D1B"/>
                </a:solidFill>
              </a:rPr>
              <a:t>.</a:t>
            </a:r>
            <a:endParaRPr>
              <a:solidFill>
                <a:srgbClr val="1D1D1B"/>
              </a:solidFill>
            </a:endParaRPr>
          </a:p>
        </p:txBody>
      </p:sp>
      <p:sp>
        <p:nvSpPr>
          <p:cNvPr id="68" name="Google Shape;68;p14"/>
          <p:cNvSpPr txBox="1">
            <a:spLocks noGrp="1"/>
          </p:cNvSpPr>
          <p:nvPr>
            <p:ph type="sldNum" idx="12"/>
          </p:nvPr>
        </p:nvSpPr>
        <p:spPr>
          <a:xfrm>
            <a:off x="8395300" y="454768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</a:t>
            </a:fld>
            <a:endParaRPr/>
          </a:p>
        </p:txBody>
      </p:sp>
      <p:pic>
        <p:nvPicPr>
          <p:cNvPr id="69" name="Google Shape;69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062850" y="1540725"/>
            <a:ext cx="1578625" cy="2937250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Google Shape;70;p14"/>
          <p:cNvSpPr/>
          <p:nvPr/>
        </p:nvSpPr>
        <p:spPr>
          <a:xfrm>
            <a:off x="871675" y="2613525"/>
            <a:ext cx="384900" cy="3069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Google Shape;408;p41"/>
          <p:cNvSpPr txBox="1">
            <a:spLocks noGrp="1"/>
          </p:cNvSpPr>
          <p:nvPr>
            <p:ph type="title"/>
          </p:nvPr>
        </p:nvSpPr>
        <p:spPr>
          <a:xfrm>
            <a:off x="388955" y="338306"/>
            <a:ext cx="8366100" cy="762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>
                <a:latin typeface="PT Serif"/>
                <a:ea typeface="PT Serif"/>
                <a:cs typeface="PT Serif"/>
                <a:sym typeface="PT Serif"/>
              </a:rPr>
              <a:t>4.4. Ablation Study</a:t>
            </a:r>
            <a:endParaRPr sz="2400" b="1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409" name="Google Shape;409;p41"/>
          <p:cNvSpPr txBox="1">
            <a:spLocks noGrp="1"/>
          </p:cNvSpPr>
          <p:nvPr>
            <p:ph type="body" idx="1"/>
          </p:nvPr>
        </p:nvSpPr>
        <p:spPr>
          <a:xfrm>
            <a:off x="388950" y="1038000"/>
            <a:ext cx="8051400" cy="3232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800"/>
              <a:buChar char="●"/>
            </a:pPr>
            <a:r>
              <a:rPr lang="en" sz="1800">
                <a:solidFill>
                  <a:srgbClr val="1D1D1B"/>
                </a:solidFill>
              </a:rPr>
              <a:t>Results with PatchCore[33]</a:t>
            </a:r>
            <a:endParaRPr sz="1800">
              <a:solidFill>
                <a:srgbClr val="1D1D1B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1D1D1B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1D1D1B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1D1D1B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1D1D1B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1D1D1B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1D1D1B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800"/>
              <a:buChar char="●"/>
            </a:pPr>
            <a:r>
              <a:rPr lang="en" sz="1800">
                <a:solidFill>
                  <a:schemeClr val="hlink"/>
                </a:solidFill>
              </a:rPr>
              <a:t>Extending SPD to other tasks</a:t>
            </a:r>
            <a:endParaRPr sz="1800">
              <a:solidFill>
                <a:schemeClr val="hlink"/>
              </a:solidFill>
            </a:endParaRPr>
          </a:p>
          <a:p>
            <a:pPr marL="914400" lvl="1" indent="-342900" algn="l" rtl="0"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800"/>
              <a:buChar char="○"/>
            </a:pPr>
            <a:r>
              <a:rPr lang="en" sz="1800">
                <a:solidFill>
                  <a:schemeClr val="hlink"/>
                </a:solidFill>
              </a:rPr>
              <a:t>SPD also improves ImageNet supervised classification accuracy</a:t>
            </a:r>
            <a:endParaRPr sz="1800">
              <a:solidFill>
                <a:schemeClr val="hlink"/>
              </a:solidFill>
            </a:endParaRPr>
          </a:p>
          <a:p>
            <a:pPr marL="1371600" lvl="2" indent="-342900" algn="l" rtl="0"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800"/>
              <a:buChar char="■"/>
            </a:pPr>
            <a:r>
              <a:rPr lang="en" sz="1800">
                <a:solidFill>
                  <a:schemeClr val="hlink"/>
                </a:solidFill>
              </a:rPr>
              <a:t>69.8% → 70.2% for ResNet-18 </a:t>
            </a:r>
            <a:endParaRPr sz="1800">
              <a:solidFill>
                <a:schemeClr val="hlink"/>
              </a:solidFill>
            </a:endParaRPr>
          </a:p>
          <a:p>
            <a:pPr marL="1371600" lvl="2" indent="-342900" algn="l" rtl="0"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800"/>
              <a:buChar char="■"/>
            </a:pPr>
            <a:r>
              <a:rPr lang="en" sz="1800">
                <a:solidFill>
                  <a:schemeClr val="hlink"/>
                </a:solidFill>
              </a:rPr>
              <a:t>76.1% → 76.4% for ResNet-50</a:t>
            </a:r>
            <a:endParaRPr sz="1800">
              <a:solidFill>
                <a:srgbClr val="1D1D1B"/>
              </a:solidFill>
            </a:endParaRPr>
          </a:p>
        </p:txBody>
      </p:sp>
      <p:sp>
        <p:nvSpPr>
          <p:cNvPr id="410" name="Google Shape;410;p41"/>
          <p:cNvSpPr txBox="1">
            <a:spLocks noGrp="1"/>
          </p:cNvSpPr>
          <p:nvPr>
            <p:ph type="sldNum" idx="12"/>
          </p:nvPr>
        </p:nvSpPr>
        <p:spPr>
          <a:xfrm>
            <a:off x="8395300" y="454768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30</a:t>
            </a:fld>
            <a:endParaRPr/>
          </a:p>
        </p:txBody>
      </p:sp>
      <p:pic>
        <p:nvPicPr>
          <p:cNvPr id="411" name="Google Shape;411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9100" y="1499701"/>
            <a:ext cx="8573077" cy="1411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p42"/>
          <p:cNvSpPr txBox="1">
            <a:spLocks noGrp="1"/>
          </p:cNvSpPr>
          <p:nvPr>
            <p:ph type="title"/>
          </p:nvPr>
        </p:nvSpPr>
        <p:spPr>
          <a:xfrm>
            <a:off x="388955" y="338306"/>
            <a:ext cx="8366100" cy="762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>
                <a:latin typeface="PT Serif"/>
                <a:ea typeface="PT Serif"/>
                <a:cs typeface="PT Serif"/>
                <a:sym typeface="PT Serif"/>
              </a:rPr>
              <a:t>4.4. Ablation Study</a:t>
            </a:r>
            <a:endParaRPr sz="2400" b="1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417" name="Google Shape;417;p42"/>
          <p:cNvSpPr txBox="1">
            <a:spLocks noGrp="1"/>
          </p:cNvSpPr>
          <p:nvPr>
            <p:ph type="body" idx="1"/>
          </p:nvPr>
        </p:nvSpPr>
        <p:spPr>
          <a:xfrm>
            <a:off x="388950" y="1038000"/>
            <a:ext cx="8051400" cy="738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800"/>
              <a:buChar char="●"/>
            </a:pPr>
            <a:r>
              <a:rPr lang="en" sz="1800">
                <a:solidFill>
                  <a:srgbClr val="1D1D1B"/>
                </a:solidFill>
              </a:rPr>
              <a:t>Qualitative results</a:t>
            </a:r>
            <a:endParaRPr sz="1800">
              <a:solidFill>
                <a:srgbClr val="1D1D1B"/>
              </a:solidFill>
            </a:endParaRPr>
          </a:p>
          <a:p>
            <a:pPr marL="914400" lvl="1" indent="-342900" algn="l" rtl="0"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800"/>
              <a:buChar char="○"/>
            </a:pPr>
            <a:r>
              <a:rPr lang="en" sz="1800">
                <a:solidFill>
                  <a:srgbClr val="1D1D1B"/>
                </a:solidFill>
              </a:rPr>
              <a:t>Attention maps of anomaly segmentation results</a:t>
            </a:r>
            <a:endParaRPr sz="1800">
              <a:solidFill>
                <a:srgbClr val="1D1D1B"/>
              </a:solidFill>
            </a:endParaRPr>
          </a:p>
        </p:txBody>
      </p:sp>
      <p:sp>
        <p:nvSpPr>
          <p:cNvPr id="418" name="Google Shape;418;p42"/>
          <p:cNvSpPr txBox="1">
            <a:spLocks noGrp="1"/>
          </p:cNvSpPr>
          <p:nvPr>
            <p:ph type="sldNum" idx="12"/>
          </p:nvPr>
        </p:nvSpPr>
        <p:spPr>
          <a:xfrm>
            <a:off x="8395300" y="454768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31</a:t>
            </a:fld>
            <a:endParaRPr/>
          </a:p>
        </p:txBody>
      </p:sp>
      <p:pic>
        <p:nvPicPr>
          <p:cNvPr id="419" name="Google Shape;419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83463" y="1726450"/>
            <a:ext cx="5377064" cy="30617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p43"/>
          <p:cNvSpPr txBox="1">
            <a:spLocks noGrp="1"/>
          </p:cNvSpPr>
          <p:nvPr>
            <p:ph type="title"/>
          </p:nvPr>
        </p:nvSpPr>
        <p:spPr>
          <a:xfrm>
            <a:off x="388955" y="338306"/>
            <a:ext cx="8366100" cy="762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>
                <a:latin typeface="PT Serif"/>
                <a:ea typeface="PT Serif"/>
                <a:cs typeface="PT Serif"/>
                <a:sym typeface="PT Serif"/>
              </a:rPr>
              <a:t>5. Conclusions</a:t>
            </a:r>
            <a:endParaRPr sz="2400" b="1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425" name="Google Shape;425;p43"/>
          <p:cNvSpPr txBox="1">
            <a:spLocks noGrp="1"/>
          </p:cNvSpPr>
          <p:nvPr>
            <p:ph type="body" idx="1"/>
          </p:nvPr>
        </p:nvSpPr>
        <p:spPr>
          <a:xfrm>
            <a:off x="388950" y="1038000"/>
            <a:ext cx="8051400" cy="267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800"/>
              <a:buChar char="●"/>
            </a:pPr>
            <a:r>
              <a:rPr lang="en" sz="1800">
                <a:solidFill>
                  <a:srgbClr val="1D1D1B"/>
                </a:solidFill>
              </a:rPr>
              <a:t>Spot-the-difference</a:t>
            </a:r>
            <a:r>
              <a:rPr lang="en" sz="1800" b="1">
                <a:solidFill>
                  <a:srgbClr val="1D1D1B"/>
                </a:solidFill>
              </a:rPr>
              <a:t> (SPD)</a:t>
            </a:r>
            <a:r>
              <a:rPr lang="en" sz="1800">
                <a:solidFill>
                  <a:srgbClr val="1D1D1B"/>
                </a:solidFill>
              </a:rPr>
              <a:t> training</a:t>
            </a:r>
            <a:endParaRPr sz="1800">
              <a:solidFill>
                <a:srgbClr val="1D1D1B"/>
              </a:solidFill>
            </a:endParaRPr>
          </a:p>
          <a:p>
            <a:pPr marL="914400" lvl="1" indent="-342900" algn="l" rtl="0"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800"/>
              <a:buChar char="○"/>
            </a:pPr>
            <a:r>
              <a:rPr lang="en" sz="1800">
                <a:solidFill>
                  <a:srgbClr val="1D1D1B"/>
                </a:solidFill>
              </a:rPr>
              <a:t>Regularize pretrained models’ </a:t>
            </a:r>
            <a:r>
              <a:rPr lang="en" sz="1800" b="1">
                <a:solidFill>
                  <a:srgbClr val="1D1D1B"/>
                </a:solidFill>
              </a:rPr>
              <a:t>local sensitivity</a:t>
            </a:r>
            <a:r>
              <a:rPr lang="en" sz="1800">
                <a:solidFill>
                  <a:srgbClr val="1D1D1B"/>
                </a:solidFill>
              </a:rPr>
              <a:t> to anomalous patterns.</a:t>
            </a:r>
            <a:endParaRPr sz="1800">
              <a:solidFill>
                <a:srgbClr val="1D1D1B"/>
              </a:solidFill>
            </a:endParaRPr>
          </a:p>
          <a:p>
            <a:pPr marL="914400" lvl="1" indent="-342900" algn="l" rtl="0"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800"/>
              <a:buChar char="○"/>
            </a:pPr>
            <a:r>
              <a:rPr lang="en" sz="1800" b="1">
                <a:solidFill>
                  <a:srgbClr val="1D1D1B"/>
                </a:solidFill>
              </a:rPr>
              <a:t>SimSiam+SPD</a:t>
            </a:r>
            <a:r>
              <a:rPr lang="en" sz="1800">
                <a:solidFill>
                  <a:srgbClr val="1D1D1B"/>
                </a:solidFill>
              </a:rPr>
              <a:t> obtains superior or competitive performances in </a:t>
            </a:r>
            <a:r>
              <a:rPr lang="en" sz="1800" b="1">
                <a:solidFill>
                  <a:srgbClr val="1D1D1B"/>
                </a:solidFill>
              </a:rPr>
              <a:t>low-shot</a:t>
            </a:r>
            <a:r>
              <a:rPr lang="en" sz="1800">
                <a:solidFill>
                  <a:srgbClr val="1D1D1B"/>
                </a:solidFill>
              </a:rPr>
              <a:t> regime.</a:t>
            </a:r>
            <a:endParaRPr sz="1800">
              <a:solidFill>
                <a:srgbClr val="1D1D1B"/>
              </a:solidFill>
            </a:endParaRPr>
          </a:p>
          <a:p>
            <a:pPr marL="914400" lvl="1" indent="-342900" algn="l" rtl="0"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800"/>
              <a:buChar char="○"/>
            </a:pPr>
            <a:r>
              <a:rPr lang="en" sz="1800" b="1">
                <a:solidFill>
                  <a:srgbClr val="1D1D1B"/>
                </a:solidFill>
              </a:rPr>
              <a:t>Supervised learning+SPD</a:t>
            </a:r>
            <a:r>
              <a:rPr lang="en" sz="1800">
                <a:solidFill>
                  <a:srgbClr val="1D1D1B"/>
                </a:solidFill>
              </a:rPr>
              <a:t> presents </a:t>
            </a:r>
            <a:r>
              <a:rPr lang="en" sz="1800" b="1">
                <a:solidFill>
                  <a:srgbClr val="1D1D1B"/>
                </a:solidFill>
              </a:rPr>
              <a:t>better</a:t>
            </a:r>
            <a:r>
              <a:rPr lang="en" sz="1800">
                <a:solidFill>
                  <a:srgbClr val="1D1D1B"/>
                </a:solidFill>
              </a:rPr>
              <a:t> performances in various setups.</a:t>
            </a:r>
            <a:endParaRPr sz="1800">
              <a:solidFill>
                <a:srgbClr val="1D1D1B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800"/>
              <a:buChar char="●"/>
            </a:pPr>
            <a:r>
              <a:rPr lang="en" sz="1800">
                <a:solidFill>
                  <a:srgbClr val="1D1D1B"/>
                </a:solidFill>
              </a:rPr>
              <a:t>Visual Anomaly (</a:t>
            </a:r>
            <a:r>
              <a:rPr lang="en" sz="1800" b="1">
                <a:solidFill>
                  <a:srgbClr val="1D1D1B"/>
                </a:solidFill>
              </a:rPr>
              <a:t>VisA</a:t>
            </a:r>
            <a:r>
              <a:rPr lang="en" sz="1800">
                <a:solidFill>
                  <a:srgbClr val="1D1D1B"/>
                </a:solidFill>
              </a:rPr>
              <a:t>) dataset</a:t>
            </a:r>
            <a:endParaRPr sz="1800">
              <a:solidFill>
                <a:srgbClr val="1D1D1B"/>
              </a:solidFill>
            </a:endParaRPr>
          </a:p>
          <a:p>
            <a:pPr marL="914400" lvl="1" indent="-342900" algn="l" rtl="0"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800"/>
              <a:buChar char="○"/>
            </a:pPr>
            <a:r>
              <a:rPr lang="en" sz="1800">
                <a:solidFill>
                  <a:srgbClr val="1D1D1B"/>
                </a:solidFill>
              </a:rPr>
              <a:t>The largest industrial anomaly detection dataset.</a:t>
            </a:r>
            <a:endParaRPr sz="1800">
              <a:solidFill>
                <a:srgbClr val="1D1D1B"/>
              </a:solidFill>
            </a:endParaRPr>
          </a:p>
        </p:txBody>
      </p:sp>
      <p:sp>
        <p:nvSpPr>
          <p:cNvPr id="426" name="Google Shape;426;p43"/>
          <p:cNvSpPr txBox="1">
            <a:spLocks noGrp="1"/>
          </p:cNvSpPr>
          <p:nvPr>
            <p:ph type="sldNum" idx="12"/>
          </p:nvPr>
        </p:nvSpPr>
        <p:spPr>
          <a:xfrm>
            <a:off x="8395300" y="454768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32</a:t>
            </a:fld>
            <a:endParaRPr/>
          </a:p>
        </p:txBody>
      </p:sp>
      <p:sp>
        <p:nvSpPr>
          <p:cNvPr id="427" name="Google Shape;427;p43"/>
          <p:cNvSpPr txBox="1"/>
          <p:nvPr/>
        </p:nvSpPr>
        <p:spPr>
          <a:xfrm>
            <a:off x="736350" y="4672009"/>
            <a:ext cx="7603800" cy="37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100">
                <a:solidFill>
                  <a:srgbClr val="434343"/>
                </a:solidFill>
                <a:latin typeface="PT Serif"/>
                <a:ea typeface="PT Serif"/>
                <a:cs typeface="PT Serif"/>
                <a:sym typeface="PT Serif"/>
              </a:rPr>
              <a:t>[33]</a:t>
            </a:r>
            <a:r>
              <a:rPr lang="en" sz="1100" i="1">
                <a:solidFill>
                  <a:srgbClr val="434343"/>
                </a:solidFill>
                <a:latin typeface="PT Serif"/>
                <a:ea typeface="PT Serif"/>
                <a:cs typeface="PT Serif"/>
                <a:sym typeface="PT Serif"/>
              </a:rPr>
              <a:t> Roth, K., Pemula, L., Zepeda, J., Sch¨olkopf, B., Brox, T., Gehler, P.: Towards total recall in industrial anomaly detection. In: Proceedings of the IEEE/CVF Conference on Computer Vision and Pattern Recognition. pp. 14318–14328 (2022)</a:t>
            </a:r>
            <a:endParaRPr sz="1100" i="1">
              <a:solidFill>
                <a:srgbClr val="434343"/>
              </a:solidFill>
              <a:latin typeface="PT Serif"/>
              <a:ea typeface="PT Serif"/>
              <a:cs typeface="PT Serif"/>
              <a:sym typeface="PT Serif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 i="1">
              <a:solidFill>
                <a:srgbClr val="434343"/>
              </a:solidFill>
              <a:latin typeface="PT Serif"/>
              <a:ea typeface="PT Serif"/>
              <a:cs typeface="PT Serif"/>
              <a:sym typeface="PT Serif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i="1">
              <a:solidFill>
                <a:srgbClr val="434343"/>
              </a:solidFill>
              <a:latin typeface="PT Serif"/>
              <a:ea typeface="PT Serif"/>
              <a:cs typeface="PT Serif"/>
              <a:sym typeface="PT Serif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i="1">
              <a:solidFill>
                <a:srgbClr val="434343"/>
              </a:solidFill>
              <a:latin typeface="PT Serif"/>
              <a:ea typeface="PT Serif"/>
              <a:cs typeface="PT Serif"/>
              <a:sym typeface="PT Serif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i="1">
              <a:solidFill>
                <a:srgbClr val="434343"/>
              </a:solidFill>
              <a:latin typeface="PT Serif"/>
              <a:ea typeface="PT Serif"/>
              <a:cs typeface="PT Serif"/>
              <a:sym typeface="PT Serif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i="1">
              <a:solidFill>
                <a:srgbClr val="434343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Google Shape;473;p48"/>
          <p:cNvSpPr txBox="1">
            <a:spLocks noGrp="1"/>
          </p:cNvSpPr>
          <p:nvPr>
            <p:ph type="ctrTitle"/>
          </p:nvPr>
        </p:nvSpPr>
        <p:spPr>
          <a:xfrm>
            <a:off x="1619700" y="1583344"/>
            <a:ext cx="5904600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"/>
            </a:br>
            <a:r>
              <a:rPr lang="en"/>
              <a:t>Thanks For Listening !</a:t>
            </a:r>
            <a:endParaRPr/>
          </a:p>
        </p:txBody>
      </p:sp>
      <p:sp>
        <p:nvSpPr>
          <p:cNvPr id="474" name="Google Shape;474;p48"/>
          <p:cNvSpPr txBox="1">
            <a:spLocks noGrp="1"/>
          </p:cNvSpPr>
          <p:nvPr>
            <p:ph type="sldNum" idx="12"/>
          </p:nvPr>
        </p:nvSpPr>
        <p:spPr>
          <a:xfrm>
            <a:off x="8395300" y="454768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33</a:t>
            </a:fld>
            <a:endParaRPr/>
          </a:p>
        </p:txBody>
      </p:sp>
      <p:sp>
        <p:nvSpPr>
          <p:cNvPr id="475" name="Google Shape;475;p48"/>
          <p:cNvSpPr txBox="1">
            <a:spLocks noGrp="1"/>
          </p:cNvSpPr>
          <p:nvPr>
            <p:ph type="subTitle" idx="1"/>
          </p:nvPr>
        </p:nvSpPr>
        <p:spPr>
          <a:xfrm>
            <a:off x="1619700" y="2840060"/>
            <a:ext cx="59046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5"/>
          <p:cNvSpPr txBox="1">
            <a:spLocks noGrp="1"/>
          </p:cNvSpPr>
          <p:nvPr>
            <p:ph type="title"/>
          </p:nvPr>
        </p:nvSpPr>
        <p:spPr>
          <a:xfrm>
            <a:off x="388955" y="338306"/>
            <a:ext cx="8366100" cy="762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/>
              <a:t> </a:t>
            </a:r>
            <a:r>
              <a:rPr lang="en" sz="2400" b="1">
                <a:latin typeface="PT Serif"/>
                <a:ea typeface="PT Serif"/>
                <a:cs typeface="PT Serif"/>
                <a:sym typeface="PT Serif"/>
              </a:rPr>
              <a:t>1.1. Introduction</a:t>
            </a:r>
            <a:endParaRPr sz="2400" b="1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76" name="Google Shape;76;p15"/>
          <p:cNvSpPr txBox="1">
            <a:spLocks noGrp="1"/>
          </p:cNvSpPr>
          <p:nvPr>
            <p:ph type="body" idx="1"/>
          </p:nvPr>
        </p:nvSpPr>
        <p:spPr>
          <a:xfrm>
            <a:off x="388950" y="1038000"/>
            <a:ext cx="8051400" cy="103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457200" lvl="0" indent="-34290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SzPts val="1800"/>
              <a:buChar char="●"/>
            </a:pPr>
            <a:r>
              <a:rPr lang="en" sz="1800" b="1"/>
              <a:t>Embedding-based </a:t>
            </a:r>
            <a:r>
              <a:rPr lang="en" sz="1800">
                <a:solidFill>
                  <a:schemeClr val="hlink"/>
                </a:solidFill>
              </a:rPr>
              <a:t>AD </a:t>
            </a:r>
            <a:r>
              <a:rPr lang="en" sz="1800"/>
              <a:t>model - e.g. PatchCore [33]</a:t>
            </a:r>
            <a:endParaRPr sz="1800"/>
          </a:p>
          <a:p>
            <a:pPr marL="914400" lvl="1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</a:pPr>
            <a:r>
              <a:rPr lang="en"/>
              <a:t>Only requires</a:t>
            </a:r>
            <a:r>
              <a:rPr lang="en" b="1"/>
              <a:t> normal images </a:t>
            </a:r>
            <a:r>
              <a:rPr lang="en"/>
              <a:t>for training.</a:t>
            </a:r>
            <a:endParaRPr/>
          </a:p>
          <a:p>
            <a:pPr marL="914400" lvl="1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</a:pPr>
            <a:r>
              <a:rPr lang="en"/>
              <a:t>Compare the </a:t>
            </a:r>
            <a:r>
              <a:rPr lang="en" b="1"/>
              <a:t>distance</a:t>
            </a:r>
            <a:r>
              <a:rPr lang="en"/>
              <a:t> between testing data and training(normal) data.</a:t>
            </a:r>
            <a:endParaRPr/>
          </a:p>
        </p:txBody>
      </p:sp>
      <p:pic>
        <p:nvPicPr>
          <p:cNvPr id="77" name="Google Shape;77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85887" y="3099895"/>
            <a:ext cx="487798" cy="429325"/>
          </a:xfrm>
          <a:prstGeom prst="rect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78" name="Google Shape;78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008490" y="3011952"/>
            <a:ext cx="487798" cy="429325"/>
          </a:xfrm>
          <a:prstGeom prst="rect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79" name="Google Shape;79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441330" y="2849972"/>
            <a:ext cx="487798" cy="429332"/>
          </a:xfrm>
          <a:prstGeom prst="rect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80" name="Google Shape;80;p1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585885" y="2714243"/>
            <a:ext cx="487798" cy="429325"/>
          </a:xfrm>
          <a:prstGeom prst="rect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81" name="Google Shape;81;p1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860509" y="3846182"/>
            <a:ext cx="580815" cy="537789"/>
          </a:xfrm>
          <a:prstGeom prst="rect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82" name="Google Shape;82;p15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020554" y="2630528"/>
            <a:ext cx="463675" cy="429325"/>
          </a:xfrm>
          <a:prstGeom prst="rect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pic>
      <p:cxnSp>
        <p:nvCxnSpPr>
          <p:cNvPr id="83" name="Google Shape;83;p15"/>
          <p:cNvCxnSpPr>
            <a:stCxn id="79" idx="3"/>
          </p:cNvCxnSpPr>
          <p:nvPr/>
        </p:nvCxnSpPr>
        <p:spPr>
          <a:xfrm>
            <a:off x="2929128" y="3064638"/>
            <a:ext cx="1034100" cy="33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84" name="Google Shape;84;p15"/>
          <p:cNvCxnSpPr>
            <a:stCxn id="81" idx="3"/>
          </p:cNvCxnSpPr>
          <p:nvPr/>
        </p:nvCxnSpPr>
        <p:spPr>
          <a:xfrm>
            <a:off x="2441324" y="4115077"/>
            <a:ext cx="1528800" cy="6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85" name="Google Shape;85;p15"/>
          <p:cNvSpPr/>
          <p:nvPr/>
        </p:nvSpPr>
        <p:spPr>
          <a:xfrm>
            <a:off x="6482475" y="2707619"/>
            <a:ext cx="135600" cy="681300"/>
          </a:xfrm>
          <a:prstGeom prst="cube">
            <a:avLst>
              <a:gd name="adj" fmla="val 25000"/>
            </a:avLst>
          </a:prstGeom>
          <a:solidFill>
            <a:srgbClr val="B6D7A8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15"/>
          <p:cNvSpPr/>
          <p:nvPr/>
        </p:nvSpPr>
        <p:spPr>
          <a:xfrm>
            <a:off x="6911525" y="3818777"/>
            <a:ext cx="135600" cy="681300"/>
          </a:xfrm>
          <a:prstGeom prst="cube">
            <a:avLst>
              <a:gd name="adj" fmla="val 25000"/>
            </a:avLst>
          </a:prstGeom>
          <a:solidFill>
            <a:srgbClr val="F4CCCC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87;p15"/>
          <p:cNvSpPr/>
          <p:nvPr/>
        </p:nvSpPr>
        <p:spPr>
          <a:xfrm>
            <a:off x="6696999" y="2707609"/>
            <a:ext cx="135600" cy="681300"/>
          </a:xfrm>
          <a:prstGeom prst="cube">
            <a:avLst>
              <a:gd name="adj" fmla="val 25000"/>
            </a:avLst>
          </a:prstGeom>
          <a:solidFill>
            <a:srgbClr val="B6D7A8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88;p15"/>
          <p:cNvSpPr/>
          <p:nvPr/>
        </p:nvSpPr>
        <p:spPr>
          <a:xfrm>
            <a:off x="6911524" y="2707600"/>
            <a:ext cx="135600" cy="681300"/>
          </a:xfrm>
          <a:prstGeom prst="cube">
            <a:avLst>
              <a:gd name="adj" fmla="val 25000"/>
            </a:avLst>
          </a:prstGeom>
          <a:solidFill>
            <a:srgbClr val="B6D7A8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89;p15"/>
          <p:cNvSpPr/>
          <p:nvPr/>
        </p:nvSpPr>
        <p:spPr>
          <a:xfrm>
            <a:off x="7126048" y="2707600"/>
            <a:ext cx="135600" cy="681300"/>
          </a:xfrm>
          <a:prstGeom prst="cube">
            <a:avLst>
              <a:gd name="adj" fmla="val 25000"/>
            </a:avLst>
          </a:prstGeom>
          <a:solidFill>
            <a:srgbClr val="B6D7A8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90;p15"/>
          <p:cNvSpPr/>
          <p:nvPr/>
        </p:nvSpPr>
        <p:spPr>
          <a:xfrm>
            <a:off x="7340573" y="2707600"/>
            <a:ext cx="135600" cy="681300"/>
          </a:xfrm>
          <a:prstGeom prst="cube">
            <a:avLst>
              <a:gd name="adj" fmla="val 25000"/>
            </a:avLst>
          </a:prstGeom>
          <a:solidFill>
            <a:srgbClr val="B6D7A8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91" name="Google Shape;91;p15"/>
          <p:cNvCxnSpPr/>
          <p:nvPr/>
        </p:nvCxnSpPr>
        <p:spPr>
          <a:xfrm>
            <a:off x="5263667" y="4132404"/>
            <a:ext cx="1266900" cy="168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92" name="Google Shape;92;p15"/>
          <p:cNvCxnSpPr>
            <a:endCxn id="85" idx="2"/>
          </p:cNvCxnSpPr>
          <p:nvPr/>
        </p:nvCxnSpPr>
        <p:spPr>
          <a:xfrm rot="10800000" flipH="1">
            <a:off x="5250675" y="3065219"/>
            <a:ext cx="1231800" cy="54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93" name="Google Shape;93;p15"/>
          <p:cNvCxnSpPr/>
          <p:nvPr/>
        </p:nvCxnSpPr>
        <p:spPr>
          <a:xfrm rot="-5400000" flipH="1">
            <a:off x="7064875" y="3584200"/>
            <a:ext cx="1245300" cy="100800"/>
          </a:xfrm>
          <a:prstGeom prst="bentConnector3">
            <a:avLst>
              <a:gd name="adj1" fmla="val 0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4" name="Google Shape;94;p15"/>
          <p:cNvCxnSpPr/>
          <p:nvPr/>
        </p:nvCxnSpPr>
        <p:spPr>
          <a:xfrm rot="5400000">
            <a:off x="7065563" y="3589388"/>
            <a:ext cx="1244100" cy="90600"/>
          </a:xfrm>
          <a:prstGeom prst="bentConnector3">
            <a:avLst>
              <a:gd name="adj1" fmla="val 9965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5" name="Google Shape;95;p15"/>
          <p:cNvSpPr txBox="1"/>
          <p:nvPr/>
        </p:nvSpPr>
        <p:spPr>
          <a:xfrm>
            <a:off x="7773049" y="3446946"/>
            <a:ext cx="8826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T Serif"/>
                <a:ea typeface="PT Serif"/>
                <a:cs typeface="PT Serif"/>
                <a:sym typeface="PT Serif"/>
              </a:rPr>
              <a:t>Distance</a:t>
            </a:r>
            <a:endParaRPr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96" name="Google Shape;96;p15"/>
          <p:cNvSpPr txBox="1"/>
          <p:nvPr/>
        </p:nvSpPr>
        <p:spPr>
          <a:xfrm>
            <a:off x="1533576" y="3509925"/>
            <a:ext cx="14784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PT Serif"/>
                <a:ea typeface="PT Serif"/>
                <a:cs typeface="PT Serif"/>
                <a:sym typeface="PT Serif"/>
              </a:rPr>
              <a:t>normal samples</a:t>
            </a:r>
            <a:endParaRPr sz="120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97" name="Google Shape;97;p15"/>
          <p:cNvSpPr txBox="1"/>
          <p:nvPr/>
        </p:nvSpPr>
        <p:spPr>
          <a:xfrm>
            <a:off x="772182" y="2919337"/>
            <a:ext cx="6642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T Serif"/>
                <a:ea typeface="PT Serif"/>
                <a:cs typeface="PT Serif"/>
                <a:sym typeface="PT Serif"/>
              </a:rPr>
              <a:t>Train</a:t>
            </a:r>
            <a:endParaRPr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98" name="Google Shape;98;p15"/>
          <p:cNvSpPr txBox="1"/>
          <p:nvPr/>
        </p:nvSpPr>
        <p:spPr>
          <a:xfrm>
            <a:off x="772182" y="3901898"/>
            <a:ext cx="6642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T Serif"/>
                <a:ea typeface="PT Serif"/>
                <a:cs typeface="PT Serif"/>
                <a:sym typeface="PT Serif"/>
              </a:rPr>
              <a:t>Test</a:t>
            </a:r>
            <a:endParaRPr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99" name="Google Shape;99;p15"/>
          <p:cNvSpPr txBox="1"/>
          <p:nvPr/>
        </p:nvSpPr>
        <p:spPr>
          <a:xfrm>
            <a:off x="1533582" y="4312069"/>
            <a:ext cx="14784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PT Serif"/>
                <a:ea typeface="PT Serif"/>
                <a:cs typeface="PT Serif"/>
                <a:sym typeface="PT Serif"/>
              </a:rPr>
              <a:t>abnormal sample</a:t>
            </a:r>
            <a:endParaRPr sz="120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00" name="Google Shape;100;p15"/>
          <p:cNvSpPr txBox="1"/>
          <p:nvPr/>
        </p:nvSpPr>
        <p:spPr>
          <a:xfrm>
            <a:off x="6233153" y="3388906"/>
            <a:ext cx="15399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PT Serif"/>
                <a:ea typeface="PT Serif"/>
                <a:cs typeface="PT Serif"/>
                <a:sym typeface="PT Serif"/>
              </a:rPr>
              <a:t>normal embeddings</a:t>
            </a:r>
            <a:endParaRPr sz="120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01" name="Google Shape;101;p15"/>
          <p:cNvSpPr txBox="1"/>
          <p:nvPr/>
        </p:nvSpPr>
        <p:spPr>
          <a:xfrm>
            <a:off x="6149723" y="4424900"/>
            <a:ext cx="25173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PT Serif"/>
                <a:ea typeface="PT Serif"/>
                <a:cs typeface="PT Serif"/>
                <a:sym typeface="PT Serif"/>
              </a:rPr>
              <a:t>abnormal embeddings</a:t>
            </a:r>
            <a:endParaRPr sz="120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02" name="Google Shape;102;p15"/>
          <p:cNvSpPr txBox="1">
            <a:spLocks noGrp="1"/>
          </p:cNvSpPr>
          <p:nvPr>
            <p:ph type="sldNum" idx="12"/>
          </p:nvPr>
        </p:nvSpPr>
        <p:spPr>
          <a:xfrm>
            <a:off x="8395300" y="454768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4</a:t>
            </a:fld>
            <a:endParaRPr/>
          </a:p>
        </p:txBody>
      </p:sp>
      <p:sp>
        <p:nvSpPr>
          <p:cNvPr id="103" name="Google Shape;103;p15"/>
          <p:cNvSpPr txBox="1"/>
          <p:nvPr/>
        </p:nvSpPr>
        <p:spPr>
          <a:xfrm>
            <a:off x="736350" y="4672009"/>
            <a:ext cx="7603800" cy="37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100">
                <a:solidFill>
                  <a:srgbClr val="434343"/>
                </a:solidFill>
                <a:latin typeface="PT Serif"/>
                <a:ea typeface="PT Serif"/>
                <a:cs typeface="PT Serif"/>
                <a:sym typeface="PT Serif"/>
              </a:rPr>
              <a:t>[33]</a:t>
            </a:r>
            <a:r>
              <a:rPr lang="en" sz="1100" i="1">
                <a:solidFill>
                  <a:srgbClr val="434343"/>
                </a:solidFill>
                <a:latin typeface="PT Serif"/>
                <a:ea typeface="PT Serif"/>
                <a:cs typeface="PT Serif"/>
                <a:sym typeface="PT Serif"/>
              </a:rPr>
              <a:t> Roth, K., Pemula, L., Zepeda, J., Sch¨olkopf, B., Brox, T., Gehler, P.: Towards total recall in industrial anomaly detection. In: Proceedings of the IEEE/CVF Conference on Computer Vision and Pattern Recognition. pp. 14318–14328 (2022)</a:t>
            </a:r>
            <a:endParaRPr sz="1100" i="1">
              <a:solidFill>
                <a:srgbClr val="434343"/>
              </a:solidFill>
              <a:latin typeface="PT Serif"/>
              <a:ea typeface="PT Serif"/>
              <a:cs typeface="PT Serif"/>
              <a:sym typeface="PT Serif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 i="1">
              <a:solidFill>
                <a:srgbClr val="434343"/>
              </a:solidFill>
              <a:latin typeface="PT Serif"/>
              <a:ea typeface="PT Serif"/>
              <a:cs typeface="PT Serif"/>
              <a:sym typeface="PT Serif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i="1">
              <a:solidFill>
                <a:srgbClr val="434343"/>
              </a:solidFill>
              <a:latin typeface="PT Serif"/>
              <a:ea typeface="PT Serif"/>
              <a:cs typeface="PT Serif"/>
              <a:sym typeface="PT Serif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i="1">
              <a:solidFill>
                <a:srgbClr val="434343"/>
              </a:solidFill>
              <a:latin typeface="PT Serif"/>
              <a:ea typeface="PT Serif"/>
              <a:cs typeface="PT Serif"/>
              <a:sym typeface="PT Serif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i="1">
              <a:solidFill>
                <a:srgbClr val="434343"/>
              </a:solidFill>
              <a:latin typeface="PT Serif"/>
              <a:ea typeface="PT Serif"/>
              <a:cs typeface="PT Serif"/>
              <a:sym typeface="PT Serif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i="1">
              <a:solidFill>
                <a:srgbClr val="434343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04" name="Google Shape;104;p15"/>
          <p:cNvSpPr txBox="1"/>
          <p:nvPr/>
        </p:nvSpPr>
        <p:spPr>
          <a:xfrm>
            <a:off x="3258281" y="2275264"/>
            <a:ext cx="2897700" cy="5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Font typeface="PT Serif"/>
              <a:buChar char="●"/>
            </a:pPr>
            <a:r>
              <a:rPr lang="en" sz="1300">
                <a:latin typeface="PT Serif"/>
                <a:ea typeface="PT Serif"/>
                <a:cs typeface="PT Serif"/>
                <a:sym typeface="PT Serif"/>
              </a:rPr>
              <a:t>Pretrained CNN on </a:t>
            </a:r>
            <a:r>
              <a:rPr lang="en" sz="1300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rPr>
              <a:t>ImageNet </a:t>
            </a:r>
            <a:endParaRPr sz="1300">
              <a:latin typeface="PT Serif"/>
              <a:ea typeface="PT Serif"/>
              <a:cs typeface="PT Serif"/>
              <a:sym typeface="PT Serif"/>
            </a:endParaRPr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Font typeface="PT Serif"/>
              <a:buChar char="●"/>
            </a:pPr>
            <a:r>
              <a:rPr lang="en" sz="1300" b="1">
                <a:latin typeface="PT Serif"/>
                <a:ea typeface="PT Serif"/>
                <a:cs typeface="PT Serif"/>
                <a:sym typeface="PT Serif"/>
              </a:rPr>
              <a:t>Self-supervised</a:t>
            </a:r>
            <a:r>
              <a:rPr lang="en" sz="1300">
                <a:latin typeface="PT Serif"/>
                <a:ea typeface="PT Serif"/>
                <a:cs typeface="PT Serif"/>
                <a:sym typeface="PT Serif"/>
              </a:rPr>
              <a:t> CNN</a:t>
            </a:r>
            <a:endParaRPr sz="130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05" name="Google Shape;105;p15"/>
          <p:cNvSpPr/>
          <p:nvPr/>
        </p:nvSpPr>
        <p:spPr>
          <a:xfrm>
            <a:off x="3977825" y="2828800"/>
            <a:ext cx="1266900" cy="1489500"/>
          </a:xfrm>
          <a:prstGeom prst="roundRect">
            <a:avLst>
              <a:gd name="adj" fmla="val 16667"/>
            </a:avLst>
          </a:prstGeom>
          <a:solidFill>
            <a:srgbClr val="FCE5CD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CNN</a:t>
            </a:r>
            <a:endParaRPr sz="18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6"/>
          <p:cNvSpPr txBox="1">
            <a:spLocks noGrp="1"/>
          </p:cNvSpPr>
          <p:nvPr>
            <p:ph type="title"/>
          </p:nvPr>
        </p:nvSpPr>
        <p:spPr>
          <a:xfrm>
            <a:off x="388955" y="338306"/>
            <a:ext cx="8366100" cy="762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/>
              <a:t> </a:t>
            </a:r>
            <a:r>
              <a:rPr lang="en" sz="2400" b="1">
                <a:latin typeface="PT Serif"/>
                <a:ea typeface="PT Serif"/>
                <a:cs typeface="PT Serif"/>
                <a:sym typeface="PT Serif"/>
              </a:rPr>
              <a:t>1.1. Introduction</a:t>
            </a:r>
            <a:endParaRPr sz="2400" b="1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11" name="Google Shape;111;p16"/>
          <p:cNvSpPr txBox="1">
            <a:spLocks noGrp="1"/>
          </p:cNvSpPr>
          <p:nvPr>
            <p:ph type="body" idx="1"/>
          </p:nvPr>
        </p:nvSpPr>
        <p:spPr>
          <a:xfrm>
            <a:off x="388950" y="1038000"/>
            <a:ext cx="8006400" cy="1098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457200" lvl="0" indent="-34290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1D1D1B"/>
              </a:buClr>
              <a:buSzPts val="1800"/>
              <a:buChar char="●"/>
            </a:pPr>
            <a:r>
              <a:rPr lang="en" sz="1800">
                <a:solidFill>
                  <a:srgbClr val="1D1D1B"/>
                </a:solidFill>
              </a:rPr>
              <a:t>Self-supervised Learning(SSL) for surface anomaly detection was explored in </a:t>
            </a:r>
            <a:r>
              <a:rPr lang="en" sz="1800" b="1">
                <a:solidFill>
                  <a:srgbClr val="1D1D1B"/>
                </a:solidFill>
              </a:rPr>
              <a:t>CutPaste</a:t>
            </a:r>
            <a:r>
              <a:rPr lang="en" sz="1800">
                <a:solidFill>
                  <a:srgbClr val="1D1D1B"/>
                </a:solidFill>
              </a:rPr>
              <a:t> [26] to learn representation from downstream images</a:t>
            </a:r>
            <a:r>
              <a:rPr lang="en" sz="1800" u="sng">
                <a:solidFill>
                  <a:srgbClr val="1D1D1B"/>
                </a:solidFill>
              </a:rPr>
              <a:t> for each specific object</a:t>
            </a:r>
            <a:r>
              <a:rPr lang="en" sz="1800">
                <a:solidFill>
                  <a:srgbClr val="1D1D1B"/>
                </a:solidFill>
              </a:rPr>
              <a:t>.</a:t>
            </a:r>
            <a:endParaRPr sz="1600" b="1">
              <a:solidFill>
                <a:srgbClr val="1D1D1B"/>
              </a:solidFill>
            </a:endParaRPr>
          </a:p>
        </p:txBody>
      </p:sp>
      <p:sp>
        <p:nvSpPr>
          <p:cNvPr id="112" name="Google Shape;112;p16"/>
          <p:cNvSpPr txBox="1">
            <a:spLocks noGrp="1"/>
          </p:cNvSpPr>
          <p:nvPr>
            <p:ph type="sldNum" idx="12"/>
          </p:nvPr>
        </p:nvSpPr>
        <p:spPr>
          <a:xfrm>
            <a:off x="8395300" y="454768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5</a:t>
            </a:fld>
            <a:endParaRPr/>
          </a:p>
        </p:txBody>
      </p:sp>
      <p:pic>
        <p:nvPicPr>
          <p:cNvPr id="113" name="Google Shape;113;p16"/>
          <p:cNvPicPr preferRelativeResize="0"/>
          <p:nvPr/>
        </p:nvPicPr>
        <p:blipFill rotWithShape="1">
          <a:blip r:embed="rId3">
            <a:alphaModFix/>
          </a:blip>
          <a:srcRect l="1556" t="2345" r="87101" b="70188"/>
          <a:stretch/>
        </p:blipFill>
        <p:spPr>
          <a:xfrm>
            <a:off x="2323531" y="2402061"/>
            <a:ext cx="659915" cy="583177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16"/>
          <p:cNvSpPr/>
          <p:nvPr/>
        </p:nvSpPr>
        <p:spPr>
          <a:xfrm rot="5400000">
            <a:off x="3591608" y="2712891"/>
            <a:ext cx="698100" cy="688200"/>
          </a:xfrm>
          <a:prstGeom prst="trapezoid">
            <a:avLst>
              <a:gd name="adj" fmla="val 25000"/>
            </a:avLst>
          </a:prstGeom>
          <a:solidFill>
            <a:srgbClr val="A4C2F4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" name="Google Shape;115;p16"/>
          <p:cNvSpPr txBox="1"/>
          <p:nvPr/>
        </p:nvSpPr>
        <p:spPr>
          <a:xfrm>
            <a:off x="3650414" y="2887246"/>
            <a:ext cx="6132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T Serif"/>
                <a:ea typeface="PT Serif"/>
                <a:cs typeface="PT Serif"/>
                <a:sym typeface="PT Serif"/>
              </a:rPr>
              <a:t>CNN</a:t>
            </a:r>
            <a:endParaRPr>
              <a:latin typeface="PT Serif"/>
              <a:ea typeface="PT Serif"/>
              <a:cs typeface="PT Serif"/>
              <a:sym typeface="PT Serif"/>
            </a:endParaRPr>
          </a:p>
        </p:txBody>
      </p:sp>
      <p:pic>
        <p:nvPicPr>
          <p:cNvPr id="116" name="Google Shape;116;p16"/>
          <p:cNvPicPr preferRelativeResize="0"/>
          <p:nvPr/>
        </p:nvPicPr>
        <p:blipFill rotWithShape="1">
          <a:blip r:embed="rId3">
            <a:alphaModFix/>
          </a:blip>
          <a:srcRect l="43765" t="2955" r="43323" b="66258"/>
          <a:stretch/>
        </p:blipFill>
        <p:spPr>
          <a:xfrm>
            <a:off x="2309350" y="4037519"/>
            <a:ext cx="688298" cy="59897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Google Shape;117;p16"/>
          <p:cNvPicPr preferRelativeResize="0"/>
          <p:nvPr/>
        </p:nvPicPr>
        <p:blipFill rotWithShape="1">
          <a:blip r:embed="rId3">
            <a:alphaModFix/>
          </a:blip>
          <a:srcRect l="17161" t="69423" r="72036" b="3111"/>
          <a:stretch/>
        </p:blipFill>
        <p:spPr>
          <a:xfrm>
            <a:off x="2309350" y="3162382"/>
            <a:ext cx="688298" cy="63869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18" name="Google Shape;118;p16"/>
          <p:cNvCxnSpPr>
            <a:stCxn id="113" idx="3"/>
            <a:endCxn id="114" idx="2"/>
          </p:cNvCxnSpPr>
          <p:nvPr/>
        </p:nvCxnSpPr>
        <p:spPr>
          <a:xfrm>
            <a:off x="2983446" y="2693649"/>
            <a:ext cx="613200" cy="3633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19" name="Google Shape;119;p16"/>
          <p:cNvCxnSpPr>
            <a:stCxn id="117" idx="3"/>
            <a:endCxn id="114" idx="2"/>
          </p:cNvCxnSpPr>
          <p:nvPr/>
        </p:nvCxnSpPr>
        <p:spPr>
          <a:xfrm rot="10800000" flipH="1">
            <a:off x="2997649" y="3056929"/>
            <a:ext cx="598800" cy="4248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20" name="Google Shape;120;p16"/>
          <p:cNvCxnSpPr>
            <a:stCxn id="114" idx="0"/>
            <a:endCxn id="121" idx="1"/>
          </p:cNvCxnSpPr>
          <p:nvPr/>
        </p:nvCxnSpPr>
        <p:spPr>
          <a:xfrm rot="10800000" flipH="1">
            <a:off x="4284758" y="2961291"/>
            <a:ext cx="499500" cy="957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22" name="Google Shape;122;p16"/>
          <p:cNvCxnSpPr>
            <a:stCxn id="114" idx="0"/>
            <a:endCxn id="123" idx="1"/>
          </p:cNvCxnSpPr>
          <p:nvPr/>
        </p:nvCxnSpPr>
        <p:spPr>
          <a:xfrm>
            <a:off x="4284758" y="3056991"/>
            <a:ext cx="499500" cy="4170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21" name="Google Shape;121;p16"/>
          <p:cNvSpPr txBox="1"/>
          <p:nvPr/>
        </p:nvSpPr>
        <p:spPr>
          <a:xfrm>
            <a:off x="4784188" y="2761251"/>
            <a:ext cx="1180200" cy="400200"/>
          </a:xfrm>
          <a:prstGeom prst="rect">
            <a:avLst/>
          </a:prstGeom>
          <a:noFill/>
          <a:ln w="9525" cap="flat" cmpd="sng">
            <a:solidFill>
              <a:srgbClr val="3C78D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T Serif"/>
                <a:ea typeface="PT Serif"/>
                <a:cs typeface="PT Serif"/>
                <a:sym typeface="PT Serif"/>
              </a:rPr>
              <a:t>0 : normal</a:t>
            </a:r>
            <a:endParaRPr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23" name="Google Shape;123;p16"/>
          <p:cNvSpPr txBox="1"/>
          <p:nvPr/>
        </p:nvSpPr>
        <p:spPr>
          <a:xfrm>
            <a:off x="4784165" y="3273894"/>
            <a:ext cx="1180200" cy="400200"/>
          </a:xfrm>
          <a:prstGeom prst="rect">
            <a:avLst/>
          </a:prstGeom>
          <a:noFill/>
          <a:ln w="9525" cap="flat" cmpd="sng">
            <a:solidFill>
              <a:srgbClr val="6AA8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T Serif"/>
                <a:ea typeface="PT Serif"/>
                <a:cs typeface="PT Serif"/>
                <a:sym typeface="PT Serif"/>
              </a:rPr>
              <a:t>1 : abnormal</a:t>
            </a:r>
            <a:endParaRPr>
              <a:latin typeface="PT Serif"/>
              <a:ea typeface="PT Serif"/>
              <a:cs typeface="PT Serif"/>
              <a:sym typeface="PT Serif"/>
            </a:endParaRPr>
          </a:p>
        </p:txBody>
      </p:sp>
      <p:pic>
        <p:nvPicPr>
          <p:cNvPr id="124" name="Google Shape;124;p16"/>
          <p:cNvPicPr preferRelativeResize="0"/>
          <p:nvPr/>
        </p:nvPicPr>
        <p:blipFill rotWithShape="1">
          <a:blip r:embed="rId3">
            <a:alphaModFix/>
          </a:blip>
          <a:srcRect l="85922" t="66261" r="1167" b="2952"/>
          <a:stretch/>
        </p:blipFill>
        <p:spPr>
          <a:xfrm>
            <a:off x="5964125" y="4040719"/>
            <a:ext cx="688298" cy="59897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25" name="Google Shape;125;p16"/>
          <p:cNvCxnSpPr/>
          <p:nvPr/>
        </p:nvCxnSpPr>
        <p:spPr>
          <a:xfrm>
            <a:off x="1106367" y="3838866"/>
            <a:ext cx="4688700" cy="60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26" name="Google Shape;126;p16"/>
          <p:cNvSpPr txBox="1"/>
          <p:nvPr/>
        </p:nvSpPr>
        <p:spPr>
          <a:xfrm>
            <a:off x="1079250" y="3042961"/>
            <a:ext cx="6600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T Serif"/>
                <a:ea typeface="PT Serif"/>
                <a:cs typeface="PT Serif"/>
                <a:sym typeface="PT Serif"/>
              </a:rPr>
              <a:t>Train</a:t>
            </a:r>
            <a:endParaRPr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27" name="Google Shape;127;p16"/>
          <p:cNvSpPr txBox="1"/>
          <p:nvPr/>
        </p:nvSpPr>
        <p:spPr>
          <a:xfrm>
            <a:off x="1168784" y="4033118"/>
            <a:ext cx="6600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T Serif"/>
                <a:ea typeface="PT Serif"/>
                <a:cs typeface="PT Serif"/>
                <a:sym typeface="PT Serif"/>
              </a:rPr>
              <a:t>Test</a:t>
            </a:r>
            <a:endParaRPr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28" name="Google Shape;128;p16"/>
          <p:cNvSpPr txBox="1"/>
          <p:nvPr/>
        </p:nvSpPr>
        <p:spPr>
          <a:xfrm>
            <a:off x="2040113" y="2136902"/>
            <a:ext cx="12267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PT Serif"/>
                <a:ea typeface="PT Serif"/>
                <a:cs typeface="PT Serif"/>
                <a:sym typeface="PT Serif"/>
              </a:rPr>
              <a:t>normal sample</a:t>
            </a:r>
            <a:endParaRPr sz="120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29" name="Google Shape;129;p16"/>
          <p:cNvSpPr txBox="1"/>
          <p:nvPr/>
        </p:nvSpPr>
        <p:spPr>
          <a:xfrm>
            <a:off x="1820637" y="2902563"/>
            <a:ext cx="17484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PT Serif"/>
                <a:ea typeface="PT Serif"/>
                <a:cs typeface="PT Serif"/>
                <a:sym typeface="PT Serif"/>
              </a:rPr>
              <a:t>abnormal false sample</a:t>
            </a:r>
            <a:endParaRPr sz="120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30" name="Google Shape;130;p16"/>
          <p:cNvSpPr txBox="1"/>
          <p:nvPr/>
        </p:nvSpPr>
        <p:spPr>
          <a:xfrm>
            <a:off x="1985024" y="3771538"/>
            <a:ext cx="14553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PT Serif"/>
                <a:ea typeface="PT Serif"/>
                <a:cs typeface="PT Serif"/>
                <a:sym typeface="PT Serif"/>
              </a:rPr>
              <a:t>abnormal sample</a:t>
            </a:r>
            <a:endParaRPr sz="120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31" name="Google Shape;131;p16"/>
          <p:cNvSpPr/>
          <p:nvPr/>
        </p:nvSpPr>
        <p:spPr>
          <a:xfrm rot="5400000">
            <a:off x="3568058" y="3983070"/>
            <a:ext cx="745200" cy="688200"/>
          </a:xfrm>
          <a:prstGeom prst="trapezoid">
            <a:avLst>
              <a:gd name="adj" fmla="val 25000"/>
            </a:avLst>
          </a:prstGeom>
          <a:solidFill>
            <a:srgbClr val="A4C2F4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" name="Google Shape;132;p16"/>
          <p:cNvSpPr txBox="1"/>
          <p:nvPr/>
        </p:nvSpPr>
        <p:spPr>
          <a:xfrm>
            <a:off x="3649644" y="4164500"/>
            <a:ext cx="5820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T Serif"/>
                <a:ea typeface="PT Serif"/>
                <a:cs typeface="PT Serif"/>
                <a:sym typeface="PT Serif"/>
              </a:rPr>
              <a:t>CNN</a:t>
            </a:r>
            <a:endParaRPr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33" name="Google Shape;133;p16"/>
          <p:cNvSpPr/>
          <p:nvPr/>
        </p:nvSpPr>
        <p:spPr>
          <a:xfrm>
            <a:off x="5795050" y="3771550"/>
            <a:ext cx="1012500" cy="2346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GradCAM</a:t>
            </a:r>
            <a:endParaRPr/>
          </a:p>
        </p:txBody>
      </p:sp>
      <p:cxnSp>
        <p:nvCxnSpPr>
          <p:cNvPr id="134" name="Google Shape;134;p16"/>
          <p:cNvCxnSpPr>
            <a:stCxn id="116" idx="3"/>
            <a:endCxn id="131" idx="2"/>
          </p:cNvCxnSpPr>
          <p:nvPr/>
        </p:nvCxnSpPr>
        <p:spPr>
          <a:xfrm rot="10800000" flipH="1">
            <a:off x="2997649" y="4327108"/>
            <a:ext cx="598800" cy="99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35" name="Google Shape;135;p16"/>
          <p:cNvCxnSpPr>
            <a:stCxn id="132" idx="3"/>
            <a:endCxn id="136" idx="1"/>
          </p:cNvCxnSpPr>
          <p:nvPr/>
        </p:nvCxnSpPr>
        <p:spPr>
          <a:xfrm>
            <a:off x="4231644" y="4364600"/>
            <a:ext cx="5337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36" name="Google Shape;136;p16"/>
          <p:cNvSpPr txBox="1"/>
          <p:nvPr/>
        </p:nvSpPr>
        <p:spPr>
          <a:xfrm>
            <a:off x="4765447" y="4164507"/>
            <a:ext cx="301500" cy="400200"/>
          </a:xfrm>
          <a:prstGeom prst="rect">
            <a:avLst/>
          </a:prstGeom>
          <a:noFill/>
          <a:ln w="9525" cap="flat" cmpd="sng">
            <a:solidFill>
              <a:srgbClr val="6AA8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T Serif"/>
                <a:ea typeface="PT Serif"/>
                <a:cs typeface="PT Serif"/>
                <a:sym typeface="PT Serif"/>
              </a:rPr>
              <a:t>1</a:t>
            </a:r>
            <a:endParaRPr>
              <a:latin typeface="PT Serif"/>
              <a:ea typeface="PT Serif"/>
              <a:cs typeface="PT Serif"/>
              <a:sym typeface="PT Serif"/>
            </a:endParaRPr>
          </a:p>
        </p:txBody>
      </p:sp>
      <p:cxnSp>
        <p:nvCxnSpPr>
          <p:cNvPr id="137" name="Google Shape;137;p16"/>
          <p:cNvCxnSpPr>
            <a:stCxn id="136" idx="3"/>
            <a:endCxn id="124" idx="1"/>
          </p:cNvCxnSpPr>
          <p:nvPr/>
        </p:nvCxnSpPr>
        <p:spPr>
          <a:xfrm rot="10800000" flipH="1">
            <a:off x="5066947" y="4340307"/>
            <a:ext cx="897300" cy="243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38" name="Google Shape;138;p16"/>
          <p:cNvSpPr txBox="1"/>
          <p:nvPr/>
        </p:nvSpPr>
        <p:spPr>
          <a:xfrm>
            <a:off x="523175" y="4682200"/>
            <a:ext cx="7884600" cy="53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rPr>
              <a:t>[26] </a:t>
            </a:r>
            <a:r>
              <a:rPr lang="en" sz="1200" i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rPr>
              <a:t>Li, C.L., Sohn, K., Yoon, J., Pfister, T.: CutPaste: Self-supervised learning for anomaly detection and localization. In: Proceedings of the IEEE/CVF Conference on Computer Vision and Pattern Recognition. pp. 9664–9674 (2021)</a:t>
            </a:r>
            <a:endParaRPr sz="1200" i="1">
              <a:solidFill>
                <a:schemeClr val="dk1"/>
              </a:solidFill>
              <a:latin typeface="PT Serif"/>
              <a:ea typeface="PT Serif"/>
              <a:cs typeface="PT Serif"/>
              <a:sym typeface="PT Serif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i="1">
              <a:solidFill>
                <a:schemeClr val="dk1"/>
              </a:solidFill>
              <a:latin typeface="PT Serif"/>
              <a:ea typeface="PT Serif"/>
              <a:cs typeface="PT Serif"/>
              <a:sym typeface="PT Serif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i="1">
              <a:latin typeface="PT Serif"/>
              <a:ea typeface="PT Serif"/>
              <a:cs typeface="PT Serif"/>
              <a:sym typeface="PT Serif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i="1">
              <a:latin typeface="PT Serif"/>
              <a:ea typeface="PT Serif"/>
              <a:cs typeface="PT Serif"/>
              <a:sym typeface="PT Serif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17"/>
          <p:cNvSpPr txBox="1">
            <a:spLocks noGrp="1"/>
          </p:cNvSpPr>
          <p:nvPr>
            <p:ph type="title"/>
          </p:nvPr>
        </p:nvSpPr>
        <p:spPr>
          <a:xfrm>
            <a:off x="388955" y="338306"/>
            <a:ext cx="8366100" cy="762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/>
              <a:t> </a:t>
            </a:r>
            <a:r>
              <a:rPr lang="en" sz="2400" b="1">
                <a:latin typeface="PT Serif"/>
                <a:ea typeface="PT Serif"/>
                <a:cs typeface="PT Serif"/>
                <a:sym typeface="PT Serif"/>
              </a:rPr>
              <a:t>1.1 Introduction</a:t>
            </a:r>
            <a:endParaRPr sz="2400" b="1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44" name="Google Shape;144;p17"/>
          <p:cNvSpPr txBox="1">
            <a:spLocks noGrp="1"/>
          </p:cNvSpPr>
          <p:nvPr>
            <p:ph type="body" idx="1"/>
          </p:nvPr>
        </p:nvSpPr>
        <p:spPr>
          <a:xfrm>
            <a:off x="388950" y="1038000"/>
            <a:ext cx="8006400" cy="1098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457200" lvl="0" indent="-34290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1D1D1B"/>
              </a:buClr>
              <a:buSzPts val="1800"/>
              <a:buChar char="●"/>
            </a:pPr>
            <a:r>
              <a:rPr lang="en" sz="1800">
                <a:solidFill>
                  <a:srgbClr val="1D1D1B"/>
                </a:solidFill>
              </a:rPr>
              <a:t>Self-supervised Learning(SSL) for surface anomaly detection was explored in </a:t>
            </a:r>
            <a:r>
              <a:rPr lang="en" sz="1800" b="1">
                <a:solidFill>
                  <a:srgbClr val="1D1D1B"/>
                </a:solidFill>
              </a:rPr>
              <a:t>CutPaste</a:t>
            </a:r>
            <a:r>
              <a:rPr lang="en" sz="1800">
                <a:solidFill>
                  <a:srgbClr val="1D1D1B"/>
                </a:solidFill>
              </a:rPr>
              <a:t> [26] to learn representation from downstream images</a:t>
            </a:r>
            <a:r>
              <a:rPr lang="en" sz="1800" u="sng">
                <a:solidFill>
                  <a:srgbClr val="1D1D1B"/>
                </a:solidFill>
              </a:rPr>
              <a:t> for each specific object</a:t>
            </a:r>
            <a:r>
              <a:rPr lang="en" sz="1800">
                <a:solidFill>
                  <a:srgbClr val="1D1D1B"/>
                </a:solidFill>
              </a:rPr>
              <a:t>.</a:t>
            </a:r>
            <a:endParaRPr sz="1600" b="1">
              <a:solidFill>
                <a:srgbClr val="1D1D1B"/>
              </a:solidFill>
            </a:endParaRPr>
          </a:p>
        </p:txBody>
      </p:sp>
      <p:sp>
        <p:nvSpPr>
          <p:cNvPr id="145" name="Google Shape;145;p17"/>
          <p:cNvSpPr txBox="1">
            <a:spLocks noGrp="1"/>
          </p:cNvSpPr>
          <p:nvPr>
            <p:ph type="sldNum" idx="12"/>
          </p:nvPr>
        </p:nvSpPr>
        <p:spPr>
          <a:xfrm>
            <a:off x="8395300" y="454768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6</a:t>
            </a:fld>
            <a:endParaRPr/>
          </a:p>
        </p:txBody>
      </p:sp>
      <p:sp>
        <p:nvSpPr>
          <p:cNvPr id="146" name="Google Shape;146;p17"/>
          <p:cNvSpPr/>
          <p:nvPr/>
        </p:nvSpPr>
        <p:spPr>
          <a:xfrm rot="5400000">
            <a:off x="3591608" y="2712891"/>
            <a:ext cx="698100" cy="688200"/>
          </a:xfrm>
          <a:prstGeom prst="trapezoid">
            <a:avLst>
              <a:gd name="adj" fmla="val 25000"/>
            </a:avLst>
          </a:prstGeom>
          <a:solidFill>
            <a:srgbClr val="B4A7D6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7" name="Google Shape;147;p17"/>
          <p:cNvSpPr txBox="1"/>
          <p:nvPr/>
        </p:nvSpPr>
        <p:spPr>
          <a:xfrm>
            <a:off x="3650414" y="2887246"/>
            <a:ext cx="6132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T Serif"/>
                <a:ea typeface="PT Serif"/>
                <a:cs typeface="PT Serif"/>
                <a:sym typeface="PT Serif"/>
              </a:rPr>
              <a:t>CNN</a:t>
            </a:r>
            <a:endParaRPr>
              <a:latin typeface="PT Serif"/>
              <a:ea typeface="PT Serif"/>
              <a:cs typeface="PT Serif"/>
              <a:sym typeface="PT Serif"/>
            </a:endParaRPr>
          </a:p>
        </p:txBody>
      </p:sp>
      <p:cxnSp>
        <p:nvCxnSpPr>
          <p:cNvPr id="148" name="Google Shape;148;p17"/>
          <p:cNvCxnSpPr>
            <a:stCxn id="149" idx="3"/>
            <a:endCxn id="146" idx="2"/>
          </p:cNvCxnSpPr>
          <p:nvPr/>
        </p:nvCxnSpPr>
        <p:spPr>
          <a:xfrm>
            <a:off x="2983358" y="2693691"/>
            <a:ext cx="613200" cy="3633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50" name="Google Shape;150;p17"/>
          <p:cNvCxnSpPr>
            <a:stCxn id="151" idx="3"/>
            <a:endCxn id="146" idx="2"/>
          </p:cNvCxnSpPr>
          <p:nvPr/>
        </p:nvCxnSpPr>
        <p:spPr>
          <a:xfrm rot="10800000" flipH="1">
            <a:off x="2997758" y="3056991"/>
            <a:ext cx="598800" cy="4248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52" name="Google Shape;152;p17"/>
          <p:cNvCxnSpPr>
            <a:stCxn id="146" idx="0"/>
            <a:endCxn id="153" idx="1"/>
          </p:cNvCxnSpPr>
          <p:nvPr/>
        </p:nvCxnSpPr>
        <p:spPr>
          <a:xfrm rot="10800000" flipH="1">
            <a:off x="4284758" y="2961291"/>
            <a:ext cx="499500" cy="957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54" name="Google Shape;154;p17"/>
          <p:cNvCxnSpPr>
            <a:stCxn id="146" idx="0"/>
            <a:endCxn id="155" idx="1"/>
          </p:cNvCxnSpPr>
          <p:nvPr/>
        </p:nvCxnSpPr>
        <p:spPr>
          <a:xfrm>
            <a:off x="4284758" y="3056991"/>
            <a:ext cx="499500" cy="4170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53" name="Google Shape;153;p17"/>
          <p:cNvSpPr txBox="1"/>
          <p:nvPr/>
        </p:nvSpPr>
        <p:spPr>
          <a:xfrm>
            <a:off x="4784188" y="2761251"/>
            <a:ext cx="1180200" cy="400200"/>
          </a:xfrm>
          <a:prstGeom prst="rect">
            <a:avLst/>
          </a:prstGeom>
          <a:noFill/>
          <a:ln w="9525" cap="flat" cmpd="sng">
            <a:solidFill>
              <a:srgbClr val="3C78D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T Serif"/>
                <a:ea typeface="PT Serif"/>
                <a:cs typeface="PT Serif"/>
                <a:sym typeface="PT Serif"/>
              </a:rPr>
              <a:t>0 : normal</a:t>
            </a:r>
            <a:endParaRPr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55" name="Google Shape;155;p17"/>
          <p:cNvSpPr txBox="1"/>
          <p:nvPr/>
        </p:nvSpPr>
        <p:spPr>
          <a:xfrm>
            <a:off x="4784165" y="3273894"/>
            <a:ext cx="1180200" cy="400200"/>
          </a:xfrm>
          <a:prstGeom prst="rect">
            <a:avLst/>
          </a:prstGeom>
          <a:noFill/>
          <a:ln w="9525" cap="flat" cmpd="sng">
            <a:solidFill>
              <a:srgbClr val="6AA8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T Serif"/>
                <a:ea typeface="PT Serif"/>
                <a:cs typeface="PT Serif"/>
                <a:sym typeface="PT Serif"/>
              </a:rPr>
              <a:t>1 : abnormal</a:t>
            </a:r>
            <a:endParaRPr>
              <a:latin typeface="PT Serif"/>
              <a:ea typeface="PT Serif"/>
              <a:cs typeface="PT Serif"/>
              <a:sym typeface="PT Serif"/>
            </a:endParaRPr>
          </a:p>
        </p:txBody>
      </p:sp>
      <p:cxnSp>
        <p:nvCxnSpPr>
          <p:cNvPr id="156" name="Google Shape;156;p17"/>
          <p:cNvCxnSpPr/>
          <p:nvPr/>
        </p:nvCxnSpPr>
        <p:spPr>
          <a:xfrm>
            <a:off x="1106367" y="3838866"/>
            <a:ext cx="4688700" cy="60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57" name="Google Shape;157;p17"/>
          <p:cNvSpPr txBox="1"/>
          <p:nvPr/>
        </p:nvSpPr>
        <p:spPr>
          <a:xfrm>
            <a:off x="1079250" y="3042961"/>
            <a:ext cx="6600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T Serif"/>
                <a:ea typeface="PT Serif"/>
                <a:cs typeface="PT Serif"/>
                <a:sym typeface="PT Serif"/>
              </a:rPr>
              <a:t>Train</a:t>
            </a:r>
            <a:endParaRPr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58" name="Google Shape;158;p17"/>
          <p:cNvSpPr txBox="1"/>
          <p:nvPr/>
        </p:nvSpPr>
        <p:spPr>
          <a:xfrm>
            <a:off x="1168784" y="4033118"/>
            <a:ext cx="6600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T Serif"/>
                <a:ea typeface="PT Serif"/>
                <a:cs typeface="PT Serif"/>
                <a:sym typeface="PT Serif"/>
              </a:rPr>
              <a:t>Test</a:t>
            </a:r>
            <a:endParaRPr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59" name="Google Shape;159;p17"/>
          <p:cNvSpPr txBox="1"/>
          <p:nvPr/>
        </p:nvSpPr>
        <p:spPr>
          <a:xfrm>
            <a:off x="2040113" y="2136902"/>
            <a:ext cx="12267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PT Serif"/>
                <a:ea typeface="PT Serif"/>
                <a:cs typeface="PT Serif"/>
                <a:sym typeface="PT Serif"/>
              </a:rPr>
              <a:t>normal sample</a:t>
            </a:r>
            <a:endParaRPr sz="120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60" name="Google Shape;160;p17"/>
          <p:cNvSpPr txBox="1"/>
          <p:nvPr/>
        </p:nvSpPr>
        <p:spPr>
          <a:xfrm>
            <a:off x="1820637" y="2902563"/>
            <a:ext cx="17484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PT Serif"/>
                <a:ea typeface="PT Serif"/>
                <a:cs typeface="PT Serif"/>
                <a:sym typeface="PT Serif"/>
              </a:rPr>
              <a:t>abnormal false sample</a:t>
            </a:r>
            <a:endParaRPr sz="120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61" name="Google Shape;161;p17"/>
          <p:cNvSpPr txBox="1"/>
          <p:nvPr/>
        </p:nvSpPr>
        <p:spPr>
          <a:xfrm>
            <a:off x="1985024" y="3771538"/>
            <a:ext cx="14553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PT Serif"/>
                <a:ea typeface="PT Serif"/>
                <a:cs typeface="PT Serif"/>
                <a:sym typeface="PT Serif"/>
              </a:rPr>
              <a:t>abnormal sample</a:t>
            </a:r>
            <a:endParaRPr sz="120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62" name="Google Shape;162;p17"/>
          <p:cNvSpPr/>
          <p:nvPr/>
        </p:nvSpPr>
        <p:spPr>
          <a:xfrm rot="5400000">
            <a:off x="3568058" y="3983070"/>
            <a:ext cx="745200" cy="688200"/>
          </a:xfrm>
          <a:prstGeom prst="trapezoid">
            <a:avLst>
              <a:gd name="adj" fmla="val 25000"/>
            </a:avLst>
          </a:prstGeom>
          <a:solidFill>
            <a:srgbClr val="B4A7D6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3" name="Google Shape;163;p17"/>
          <p:cNvSpPr txBox="1"/>
          <p:nvPr/>
        </p:nvSpPr>
        <p:spPr>
          <a:xfrm>
            <a:off x="3649644" y="4164500"/>
            <a:ext cx="5820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T Serif"/>
                <a:ea typeface="PT Serif"/>
                <a:cs typeface="PT Serif"/>
                <a:sym typeface="PT Serif"/>
              </a:rPr>
              <a:t>CNN</a:t>
            </a:r>
            <a:endParaRPr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64" name="Google Shape;164;p17"/>
          <p:cNvSpPr/>
          <p:nvPr/>
        </p:nvSpPr>
        <p:spPr>
          <a:xfrm>
            <a:off x="5795050" y="3771550"/>
            <a:ext cx="1012500" cy="2346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GradCAM</a:t>
            </a:r>
            <a:endParaRPr/>
          </a:p>
        </p:txBody>
      </p:sp>
      <p:cxnSp>
        <p:nvCxnSpPr>
          <p:cNvPr id="165" name="Google Shape;165;p17"/>
          <p:cNvCxnSpPr>
            <a:stCxn id="166" idx="3"/>
            <a:endCxn id="162" idx="2"/>
          </p:cNvCxnSpPr>
          <p:nvPr/>
        </p:nvCxnSpPr>
        <p:spPr>
          <a:xfrm rot="10800000" flipH="1">
            <a:off x="2997758" y="4327170"/>
            <a:ext cx="598800" cy="99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67" name="Google Shape;167;p17"/>
          <p:cNvCxnSpPr>
            <a:stCxn id="163" idx="3"/>
            <a:endCxn id="168" idx="1"/>
          </p:cNvCxnSpPr>
          <p:nvPr/>
        </p:nvCxnSpPr>
        <p:spPr>
          <a:xfrm>
            <a:off x="4231644" y="4364600"/>
            <a:ext cx="5337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68" name="Google Shape;168;p17"/>
          <p:cNvSpPr txBox="1"/>
          <p:nvPr/>
        </p:nvSpPr>
        <p:spPr>
          <a:xfrm>
            <a:off x="4765447" y="4164507"/>
            <a:ext cx="301500" cy="400200"/>
          </a:xfrm>
          <a:prstGeom prst="rect">
            <a:avLst/>
          </a:prstGeom>
          <a:noFill/>
          <a:ln w="9525" cap="flat" cmpd="sng">
            <a:solidFill>
              <a:srgbClr val="6AA8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T Serif"/>
                <a:ea typeface="PT Serif"/>
                <a:cs typeface="PT Serif"/>
                <a:sym typeface="PT Serif"/>
              </a:rPr>
              <a:t>1</a:t>
            </a:r>
            <a:endParaRPr>
              <a:latin typeface="PT Serif"/>
              <a:ea typeface="PT Serif"/>
              <a:cs typeface="PT Serif"/>
              <a:sym typeface="PT Serif"/>
            </a:endParaRPr>
          </a:p>
        </p:txBody>
      </p:sp>
      <p:cxnSp>
        <p:nvCxnSpPr>
          <p:cNvPr id="169" name="Google Shape;169;p17"/>
          <p:cNvCxnSpPr>
            <a:stCxn id="168" idx="3"/>
            <a:endCxn id="170" idx="1"/>
          </p:cNvCxnSpPr>
          <p:nvPr/>
        </p:nvCxnSpPr>
        <p:spPr>
          <a:xfrm rot="10800000" flipH="1">
            <a:off x="5066947" y="4340307"/>
            <a:ext cx="897300" cy="243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pic>
        <p:nvPicPr>
          <p:cNvPr id="171" name="Google Shape;171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20487" y="2431252"/>
            <a:ext cx="548700" cy="5611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72" name="Google Shape;172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437126" y="3220041"/>
            <a:ext cx="548700" cy="540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173" name="Google Shape;173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448822" y="4140848"/>
            <a:ext cx="548725" cy="5263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" name="Google Shape;174;p1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964250" y="4191628"/>
            <a:ext cx="548725" cy="530885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17"/>
          <p:cNvSpPr/>
          <p:nvPr/>
        </p:nvSpPr>
        <p:spPr>
          <a:xfrm>
            <a:off x="2736450" y="3432200"/>
            <a:ext cx="149700" cy="241800"/>
          </a:xfrm>
          <a:prstGeom prst="rect">
            <a:avLst/>
          </a:prstGeom>
          <a:noFill/>
          <a:ln w="9525" cap="flat" cmpd="sng">
            <a:solidFill>
              <a:srgbClr val="FFFF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6" name="Google Shape;176;p17"/>
          <p:cNvSpPr txBox="1"/>
          <p:nvPr/>
        </p:nvSpPr>
        <p:spPr>
          <a:xfrm>
            <a:off x="523175" y="4682200"/>
            <a:ext cx="7884600" cy="53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rPr>
              <a:t>[26] </a:t>
            </a:r>
            <a:r>
              <a:rPr lang="en" sz="1200" i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rPr>
              <a:t>Li, C.L., Sohn, K., Yoon, J., Pfister, T.: CutPaste: Self-supervised learning for anomaly detection and localization. In: Proceedings of the IEEE/CVF Conference on Computer Vision and Pattern Recognition. pp. 9664–9674 (2021)</a:t>
            </a:r>
            <a:endParaRPr sz="1200" i="1">
              <a:solidFill>
                <a:schemeClr val="dk1"/>
              </a:solidFill>
              <a:latin typeface="PT Serif"/>
              <a:ea typeface="PT Serif"/>
              <a:cs typeface="PT Serif"/>
              <a:sym typeface="PT Serif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i="1">
              <a:solidFill>
                <a:schemeClr val="dk1"/>
              </a:solidFill>
              <a:latin typeface="PT Serif"/>
              <a:ea typeface="PT Serif"/>
              <a:cs typeface="PT Serif"/>
              <a:sym typeface="PT Serif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i="1">
              <a:latin typeface="PT Serif"/>
              <a:ea typeface="PT Serif"/>
              <a:cs typeface="PT Serif"/>
              <a:sym typeface="PT Serif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i="1">
              <a:latin typeface="PT Serif"/>
              <a:ea typeface="PT Serif"/>
              <a:cs typeface="PT Serif"/>
              <a:sym typeface="PT Serif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18"/>
          <p:cNvSpPr txBox="1">
            <a:spLocks noGrp="1"/>
          </p:cNvSpPr>
          <p:nvPr>
            <p:ph type="title"/>
          </p:nvPr>
        </p:nvSpPr>
        <p:spPr>
          <a:xfrm>
            <a:off x="388955" y="338306"/>
            <a:ext cx="8366100" cy="762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/>
              <a:t> </a:t>
            </a:r>
            <a:r>
              <a:rPr lang="en" sz="2400" b="1">
                <a:latin typeface="PT Serif"/>
                <a:ea typeface="PT Serif"/>
                <a:cs typeface="PT Serif"/>
                <a:sym typeface="PT Serif"/>
              </a:rPr>
              <a:t>1.1 Introduction</a:t>
            </a:r>
            <a:endParaRPr sz="2400" b="1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82" name="Google Shape;182;p18"/>
          <p:cNvSpPr txBox="1">
            <a:spLocks noGrp="1"/>
          </p:cNvSpPr>
          <p:nvPr>
            <p:ph type="body" idx="1"/>
          </p:nvPr>
        </p:nvSpPr>
        <p:spPr>
          <a:xfrm>
            <a:off x="388950" y="1038000"/>
            <a:ext cx="8006400" cy="78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457200" lvl="0" indent="-34290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1D1D1B"/>
              </a:buClr>
              <a:buSzPts val="1800"/>
              <a:buChar char="●"/>
            </a:pPr>
            <a:r>
              <a:rPr lang="en" sz="1800">
                <a:solidFill>
                  <a:srgbClr val="1D1D1B"/>
                </a:solidFill>
              </a:rPr>
              <a:t>Compare </a:t>
            </a:r>
            <a:r>
              <a:rPr lang="en" sz="1800" u="sng">
                <a:solidFill>
                  <a:srgbClr val="1D1D1B"/>
                </a:solidFill>
              </a:rPr>
              <a:t>Self-supervised Contrastive Learning(SSCL)</a:t>
            </a:r>
            <a:r>
              <a:rPr lang="en" sz="1800">
                <a:solidFill>
                  <a:srgbClr val="1D1D1B"/>
                </a:solidFill>
              </a:rPr>
              <a:t> and SSL for </a:t>
            </a:r>
            <a:r>
              <a:rPr lang="en" sz="1800" u="sng">
                <a:solidFill>
                  <a:srgbClr val="1D1D1B"/>
                </a:solidFill>
              </a:rPr>
              <a:t>surface anomaly detection.</a:t>
            </a:r>
            <a:endParaRPr sz="1800" u="sng">
              <a:solidFill>
                <a:srgbClr val="1D1D1B"/>
              </a:solidFill>
            </a:endParaRPr>
          </a:p>
        </p:txBody>
      </p:sp>
      <p:sp>
        <p:nvSpPr>
          <p:cNvPr id="183" name="Google Shape;183;p18"/>
          <p:cNvSpPr txBox="1">
            <a:spLocks noGrp="1"/>
          </p:cNvSpPr>
          <p:nvPr>
            <p:ph type="sldNum" idx="12"/>
          </p:nvPr>
        </p:nvSpPr>
        <p:spPr>
          <a:xfrm>
            <a:off x="8395300" y="454768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7</a:t>
            </a:fld>
            <a:endParaRPr/>
          </a:p>
        </p:txBody>
      </p:sp>
      <p:graphicFrame>
        <p:nvGraphicFramePr>
          <p:cNvPr id="184" name="Google Shape;184;p18"/>
          <p:cNvGraphicFramePr/>
          <p:nvPr/>
        </p:nvGraphicFramePr>
        <p:xfrm>
          <a:off x="952500" y="18097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{F254B5CA-B07C-48F5-8DA7-0AB12E15C8FA}</a:tableStyleId>
              </a:tblPr>
              <a:tblGrid>
                <a:gridCol w="2413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13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13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chemeClr val="hlink"/>
                        </a:solidFill>
                        <a:latin typeface="PT Serif"/>
                        <a:ea typeface="PT Serif"/>
                        <a:cs typeface="PT Serif"/>
                        <a:sym typeface="PT Serif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chemeClr val="hlink"/>
                          </a:solidFill>
                          <a:latin typeface="PT Serif"/>
                          <a:ea typeface="PT Serif"/>
                          <a:cs typeface="PT Serif"/>
                          <a:sym typeface="PT Serif"/>
                        </a:rPr>
                        <a:t>SSCL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chemeClr val="hlink"/>
                          </a:solidFill>
                          <a:latin typeface="PT Serif"/>
                          <a:ea typeface="PT Serif"/>
                          <a:cs typeface="PT Serif"/>
                          <a:sym typeface="PT Serif"/>
                        </a:rPr>
                        <a:t>SSL for surface anomaly detection</a:t>
                      </a: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The features </a:t>
                      </a:r>
                      <a:endParaRPr/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extracted from SSL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/>
                        <a:t>high-level</a:t>
                      </a:r>
                      <a:r>
                        <a:rPr lang="en"/>
                        <a:t> </a:t>
                      </a:r>
                      <a:endParaRPr/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semantic features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/>
                        <a:t>low-level</a:t>
                      </a:r>
                      <a:r>
                        <a:rPr lang="en"/>
                        <a:t> </a:t>
                      </a:r>
                      <a:endParaRPr/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texture features</a:t>
                      </a: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endParaRPr>
                        <a:solidFill>
                          <a:schemeClr val="dk1"/>
                        </a:solidFill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</a:rPr>
                        <a:t>Augmentation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grayscaling, </a:t>
                      </a:r>
                      <a:endParaRPr/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large cropping,</a:t>
                      </a:r>
                      <a:endParaRPr/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strong color jittering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b="1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</a:rPr>
                        <a:t>Sensitivity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/>
                        <a:t>Global</a:t>
                      </a:r>
                      <a:endParaRPr b="1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Global &amp; </a:t>
                      </a:r>
                      <a:r>
                        <a:rPr lang="en" b="1"/>
                        <a:t>Local</a:t>
                      </a:r>
                      <a:endParaRPr b="1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19"/>
          <p:cNvSpPr txBox="1">
            <a:spLocks noGrp="1"/>
          </p:cNvSpPr>
          <p:nvPr>
            <p:ph type="title"/>
          </p:nvPr>
        </p:nvSpPr>
        <p:spPr>
          <a:xfrm>
            <a:off x="388955" y="338306"/>
            <a:ext cx="8366100" cy="762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/>
              <a:t> </a:t>
            </a:r>
            <a:r>
              <a:rPr lang="en" sz="2400" b="1">
                <a:latin typeface="PT Serif"/>
                <a:ea typeface="PT Serif"/>
                <a:cs typeface="PT Serif"/>
                <a:sym typeface="PT Serif"/>
              </a:rPr>
              <a:t>1.1 Introduction</a:t>
            </a:r>
            <a:endParaRPr sz="2400" b="1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90" name="Google Shape;190;p19"/>
          <p:cNvSpPr txBox="1">
            <a:spLocks noGrp="1"/>
          </p:cNvSpPr>
          <p:nvPr>
            <p:ph type="body" idx="1"/>
          </p:nvPr>
        </p:nvSpPr>
        <p:spPr>
          <a:xfrm>
            <a:off x="388950" y="1038000"/>
            <a:ext cx="5358900" cy="2692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457200" lvl="0" indent="-34290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1D1D1B"/>
              </a:buClr>
              <a:buSzPts val="1800"/>
              <a:buChar char="●"/>
            </a:pPr>
            <a:r>
              <a:rPr lang="en" sz="1800">
                <a:solidFill>
                  <a:srgbClr val="1D1D1B"/>
                </a:solidFill>
              </a:rPr>
              <a:t>Inspired by the spot-the-difference puzzle, we propose a </a:t>
            </a:r>
            <a:r>
              <a:rPr lang="en" sz="1800" b="1">
                <a:solidFill>
                  <a:srgbClr val="1D1D1B"/>
                </a:solidFill>
              </a:rPr>
              <a:t>contrastive SPot-the-Difference (SPD) training</a:t>
            </a:r>
            <a:r>
              <a:rPr lang="en" sz="1800">
                <a:solidFill>
                  <a:srgbClr val="1D1D1B"/>
                </a:solidFill>
              </a:rPr>
              <a:t> to promote the local sensitivity of previous SSL methods. </a:t>
            </a:r>
            <a:endParaRPr sz="1800">
              <a:solidFill>
                <a:srgbClr val="1D1D1B"/>
              </a:solidFill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800"/>
              <a:buChar char="●"/>
            </a:pPr>
            <a:r>
              <a:rPr lang="en" sz="1800">
                <a:solidFill>
                  <a:srgbClr val="1D1D1B"/>
                </a:solidFill>
              </a:rPr>
              <a:t>In the puzzle, players need to be sensitive to the subtle differences between the two globally alike images, which is similar to anomaly detection. </a:t>
            </a:r>
            <a:endParaRPr sz="1800">
              <a:solidFill>
                <a:srgbClr val="1D1D1B"/>
              </a:solidFill>
            </a:endParaRPr>
          </a:p>
        </p:txBody>
      </p:sp>
      <p:sp>
        <p:nvSpPr>
          <p:cNvPr id="191" name="Google Shape;191;p19"/>
          <p:cNvSpPr txBox="1">
            <a:spLocks noGrp="1"/>
          </p:cNvSpPr>
          <p:nvPr>
            <p:ph type="sldNum" idx="12"/>
          </p:nvPr>
        </p:nvSpPr>
        <p:spPr>
          <a:xfrm>
            <a:off x="8395300" y="454768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8</a:t>
            </a:fld>
            <a:endParaRPr/>
          </a:p>
        </p:txBody>
      </p:sp>
      <p:pic>
        <p:nvPicPr>
          <p:cNvPr id="192" name="Google Shape;192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96850" y="746888"/>
            <a:ext cx="2061525" cy="3837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20"/>
          <p:cNvSpPr txBox="1">
            <a:spLocks noGrp="1"/>
          </p:cNvSpPr>
          <p:nvPr>
            <p:ph type="title"/>
          </p:nvPr>
        </p:nvSpPr>
        <p:spPr>
          <a:xfrm>
            <a:off x="388955" y="338306"/>
            <a:ext cx="8366100" cy="762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/>
              <a:t> </a:t>
            </a:r>
            <a:r>
              <a:rPr lang="en" sz="2400" b="1">
                <a:latin typeface="PT Serif"/>
                <a:ea typeface="PT Serif"/>
                <a:cs typeface="PT Serif"/>
                <a:sym typeface="PT Serif"/>
              </a:rPr>
              <a:t>2.1 Self-supervised Contrastive Learning</a:t>
            </a:r>
            <a:endParaRPr sz="2400" b="1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98" name="Google Shape;198;p20"/>
          <p:cNvSpPr txBox="1">
            <a:spLocks noGrp="1"/>
          </p:cNvSpPr>
          <p:nvPr>
            <p:ph type="body" idx="1"/>
          </p:nvPr>
        </p:nvSpPr>
        <p:spPr>
          <a:xfrm>
            <a:off x="388950" y="1038000"/>
            <a:ext cx="8051400" cy="2055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457200" lvl="0" indent="-34290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Many self-supervised learning methods, such as SimCLR [8] and MoCo [23], are based on contrastive learning.</a:t>
            </a:r>
            <a:endParaRPr sz="1800"/>
          </a:p>
          <a:p>
            <a:pPr marL="914400" lvl="1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 sz="1800" b="1"/>
              <a:t>Maximize</a:t>
            </a:r>
            <a:r>
              <a:rPr lang="en" sz="1800"/>
              <a:t> the feature similarity between two </a:t>
            </a:r>
            <a:endParaRPr sz="1800"/>
          </a:p>
          <a:p>
            <a:pPr marL="914400" lvl="1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 sz="1800"/>
              <a:t>strongly augmented samples      and      </a:t>
            </a:r>
            <a:endParaRPr sz="1800"/>
          </a:p>
          <a:p>
            <a:pPr marL="914400" lvl="1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 sz="1800" b="1"/>
              <a:t>Minimizing</a:t>
            </a:r>
            <a:r>
              <a:rPr lang="en" sz="1800"/>
              <a:t> the similarities between the</a:t>
            </a:r>
            <a:endParaRPr sz="1800"/>
          </a:p>
          <a:p>
            <a:pPr marL="914400" lvl="1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 sz="1800"/>
              <a:t>anchor      and other images         .  </a:t>
            </a:r>
            <a:endParaRPr sz="1800"/>
          </a:p>
        </p:txBody>
      </p:sp>
      <p:sp>
        <p:nvSpPr>
          <p:cNvPr id="199" name="Google Shape;199;p20"/>
          <p:cNvSpPr txBox="1">
            <a:spLocks noGrp="1"/>
          </p:cNvSpPr>
          <p:nvPr>
            <p:ph type="sldNum" idx="12"/>
          </p:nvPr>
        </p:nvSpPr>
        <p:spPr>
          <a:xfrm>
            <a:off x="8395300" y="454768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9</a:t>
            </a:fld>
            <a:endParaRPr/>
          </a:p>
        </p:txBody>
      </p:sp>
      <p:pic>
        <p:nvPicPr>
          <p:cNvPr id="200" name="Google Shape;200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63150" y="1520400"/>
            <a:ext cx="2880850" cy="2685800"/>
          </a:xfrm>
          <a:prstGeom prst="rect">
            <a:avLst/>
          </a:prstGeom>
          <a:noFill/>
          <a:ln w="9525" cap="flat" cmpd="sng">
            <a:solidFill>
              <a:srgbClr val="A4C2F4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01" name="Google Shape;201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373700" y="2159238"/>
            <a:ext cx="208700" cy="171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2" name="Google Shape;202;p2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084900" y="2107812"/>
            <a:ext cx="208700" cy="222838"/>
          </a:xfrm>
          <a:prstGeom prst="rect">
            <a:avLst/>
          </a:prstGeom>
          <a:noFill/>
          <a:ln>
            <a:noFill/>
          </a:ln>
        </p:spPr>
      </p:pic>
      <p:pic>
        <p:nvPicPr>
          <p:cNvPr id="203" name="Google Shape;203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177375" y="2803313"/>
            <a:ext cx="208700" cy="171425"/>
          </a:xfrm>
          <a:prstGeom prst="rect">
            <a:avLst/>
          </a:prstGeom>
          <a:noFill/>
          <a:ln>
            <a:noFill/>
          </a:ln>
        </p:spPr>
      </p:pic>
      <p:sp>
        <p:nvSpPr>
          <p:cNvPr id="204" name="Google Shape;204;p20"/>
          <p:cNvSpPr/>
          <p:nvPr/>
        </p:nvSpPr>
        <p:spPr>
          <a:xfrm>
            <a:off x="990775" y="2777575"/>
            <a:ext cx="208800" cy="3429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05" name="Google Shape;205;p2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275627" y="2746402"/>
            <a:ext cx="388100" cy="254050"/>
          </a:xfrm>
          <a:prstGeom prst="rect">
            <a:avLst/>
          </a:prstGeom>
          <a:noFill/>
          <a:ln>
            <a:noFill/>
          </a:ln>
        </p:spPr>
      </p:pic>
      <p:sp>
        <p:nvSpPr>
          <p:cNvPr id="206" name="Google Shape;206;p20"/>
          <p:cNvSpPr txBox="1"/>
          <p:nvPr/>
        </p:nvSpPr>
        <p:spPr>
          <a:xfrm>
            <a:off x="273675" y="4301200"/>
            <a:ext cx="8134200" cy="53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rPr>
              <a:t>[8] </a:t>
            </a:r>
            <a:r>
              <a:rPr lang="en" sz="1200" i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rPr>
              <a:t>Chen, T., Kornblith, S., Norouzi, M., Hinton, G.: A simple framework for contrastive learning of visual representations. In: International conference on machine learning. pp. 1597–1607. PMLR (2020)</a:t>
            </a:r>
            <a:endParaRPr sz="1200" i="1">
              <a:solidFill>
                <a:schemeClr val="dk1"/>
              </a:solidFill>
              <a:latin typeface="PT Serif"/>
              <a:ea typeface="PT Serif"/>
              <a:cs typeface="PT Serif"/>
              <a:sym typeface="PT Serif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rPr>
              <a:t>[26] </a:t>
            </a:r>
            <a:r>
              <a:rPr lang="en" sz="1200" i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rPr>
              <a:t>Li, C.L., Sohn, K., Yoon, J., Pfister, T.: CutPaste: Self-supervised learning for anomaly detection and localization. In: Proceedings of the IEEE/CVF Conference on Computer Vision and Pattern Recognition. pp. 9664–9674 (2021)</a:t>
            </a:r>
            <a:endParaRPr sz="1200" i="1">
              <a:solidFill>
                <a:schemeClr val="dk1"/>
              </a:solidFill>
              <a:latin typeface="PT Serif"/>
              <a:ea typeface="PT Serif"/>
              <a:cs typeface="PT Serif"/>
              <a:sym typeface="PT Serif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i="1">
              <a:solidFill>
                <a:schemeClr val="dk1"/>
              </a:solidFill>
              <a:latin typeface="PT Serif"/>
              <a:ea typeface="PT Serif"/>
              <a:cs typeface="PT Serif"/>
              <a:sym typeface="PT Serif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i="1">
              <a:solidFill>
                <a:schemeClr val="dk1"/>
              </a:solidFill>
              <a:latin typeface="PT Serif"/>
              <a:ea typeface="PT Serif"/>
              <a:cs typeface="PT Serif"/>
              <a:sym typeface="PT Serif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i="1">
              <a:solidFill>
                <a:schemeClr val="dk1"/>
              </a:solidFill>
              <a:latin typeface="PT Serif"/>
              <a:ea typeface="PT Serif"/>
              <a:cs typeface="PT Serif"/>
              <a:sym typeface="PT Serif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i="1">
              <a:solidFill>
                <a:schemeClr val="dk1"/>
              </a:solidFill>
              <a:latin typeface="PT Serif"/>
              <a:ea typeface="PT Serif"/>
              <a:cs typeface="PT Serif"/>
              <a:sym typeface="PT Serif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i="1">
              <a:solidFill>
                <a:schemeClr val="dk1"/>
              </a:solidFill>
              <a:latin typeface="PT Serif"/>
              <a:ea typeface="PT Serif"/>
              <a:cs typeface="PT Serif"/>
              <a:sym typeface="PT Serif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i="1">
              <a:latin typeface="PT Serif"/>
              <a:ea typeface="PT Serif"/>
              <a:cs typeface="PT Serif"/>
              <a:sym typeface="PT Serif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i="1">
              <a:latin typeface="PT Serif"/>
              <a:ea typeface="PT Serif"/>
              <a:cs typeface="PT Serif"/>
              <a:sym typeface="PT Serif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Portia template">
  <a:themeElements>
    <a:clrScheme name="Custom 347">
      <a:dk1>
        <a:srgbClr val="000000"/>
      </a:dk1>
      <a:lt1>
        <a:srgbClr val="FFFFFF"/>
      </a:lt1>
      <a:dk2>
        <a:srgbClr val="000000"/>
      </a:dk2>
      <a:lt2>
        <a:srgbClr val="F3F3F3"/>
      </a:lt2>
      <a:accent1>
        <a:srgbClr val="434343"/>
      </a:accent1>
      <a:accent2>
        <a:srgbClr val="999999"/>
      </a:accent2>
      <a:accent3>
        <a:srgbClr val="CCCCCC"/>
      </a:accent3>
      <a:accent4>
        <a:srgbClr val="4D5F6D"/>
      </a:accent4>
      <a:accent5>
        <a:srgbClr val="7F98AC"/>
      </a:accent5>
      <a:accent6>
        <a:srgbClr val="BCCEDB"/>
      </a:accent6>
      <a:hlink>
        <a:srgbClr val="1D1D1B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1624</Words>
  <Application>Microsoft Office PowerPoint</Application>
  <PresentationFormat>如螢幕大小 (16:9)</PresentationFormat>
  <Paragraphs>292</Paragraphs>
  <Slides>33</Slides>
  <Notes>33</Notes>
  <HiddenSlides>0</HiddenSlides>
  <MMClips>0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33</vt:i4>
      </vt:variant>
    </vt:vector>
  </HeadingPairs>
  <TitlesOfParts>
    <vt:vector size="38" baseType="lpstr">
      <vt:lpstr>PT Serif</vt:lpstr>
      <vt:lpstr>Playfair Display</vt:lpstr>
      <vt:lpstr>Georgia</vt:lpstr>
      <vt:lpstr>Arial</vt:lpstr>
      <vt:lpstr>Portia template</vt:lpstr>
      <vt:lpstr>SPot-the-Difference Self-Supervised Pre-training for Anomaly Detection and Segmentation  </vt:lpstr>
      <vt:lpstr> Outline</vt:lpstr>
      <vt:lpstr> 1.1. Introduction</vt:lpstr>
      <vt:lpstr> 1.1. Introduction</vt:lpstr>
      <vt:lpstr> 1.1. Introduction</vt:lpstr>
      <vt:lpstr> 1.1 Introduction</vt:lpstr>
      <vt:lpstr> 1.1 Introduction</vt:lpstr>
      <vt:lpstr> 1.1 Introduction</vt:lpstr>
      <vt:lpstr> 2.1 Self-supervised Contrastive Learning</vt:lpstr>
      <vt:lpstr> 2.1 Self-supervised Contrastive Learning</vt:lpstr>
      <vt:lpstr> 2.2  Augmentations for SPD</vt:lpstr>
      <vt:lpstr> 2.2 Augmentations for SPD</vt:lpstr>
      <vt:lpstr> 2.2 Augmentations for SPD</vt:lpstr>
      <vt:lpstr> 2.2 Introduction</vt:lpstr>
      <vt:lpstr> 2.3 Training with SPD</vt:lpstr>
      <vt:lpstr> 2.3 Training with SPD</vt:lpstr>
      <vt:lpstr> 2.3 Training with SPD</vt:lpstr>
      <vt:lpstr> 2.3 Standard contrastive SSL with SPD</vt:lpstr>
      <vt:lpstr> 2.3 Standard supervised pre-training with SPD</vt:lpstr>
      <vt:lpstr> 3. Visual Anomaly (VisA) Dataset</vt:lpstr>
      <vt:lpstr> 3. Visual Anomaly (VisA) Dataset</vt:lpstr>
      <vt:lpstr>4. Experiments</vt:lpstr>
      <vt:lpstr>4. Experiments</vt:lpstr>
      <vt:lpstr>4.2. SPD in high-shot 1-class/2-class Regimes  </vt:lpstr>
      <vt:lpstr>4.2. SPD in high-shot 1-class/2-class Regimes  </vt:lpstr>
      <vt:lpstr>4.2. SPD in high-shot 1-class/2-class Regimes</vt:lpstr>
      <vt:lpstr>4.3. SPD in Low-shot 2-class Regime</vt:lpstr>
      <vt:lpstr>4.4. Ablation Study</vt:lpstr>
      <vt:lpstr>4.4. Ablation Study</vt:lpstr>
      <vt:lpstr>4.4. Ablation Study</vt:lpstr>
      <vt:lpstr>4.4. Ablation Study</vt:lpstr>
      <vt:lpstr>5. Conclusions</vt:lpstr>
      <vt:lpstr> Thanks For Listening 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SPot-the-Difference Self-Supervised Pre-training for Anomaly Detection and Segmentation  </dc:title>
  <cp:lastModifiedBy>USER</cp:lastModifiedBy>
  <cp:revision>1</cp:revision>
  <dcterms:modified xsi:type="dcterms:W3CDTF">2023-09-02T14:27:30Z</dcterms:modified>
</cp:coreProperties>
</file>